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40"/>
  </p:notesMasterIdLst>
  <p:sldIdLst>
    <p:sldId id="267" r:id="rId4"/>
    <p:sldId id="299" r:id="rId5"/>
    <p:sldId id="257" r:id="rId6"/>
    <p:sldId id="285" r:id="rId7"/>
    <p:sldId id="326" r:id="rId8"/>
    <p:sldId id="272" r:id="rId9"/>
    <p:sldId id="268" r:id="rId10"/>
    <p:sldId id="354" r:id="rId11"/>
    <p:sldId id="287" r:id="rId12"/>
    <p:sldId id="327" r:id="rId13"/>
    <p:sldId id="337" r:id="rId14"/>
    <p:sldId id="284" r:id="rId15"/>
    <p:sldId id="330" r:id="rId16"/>
    <p:sldId id="331" r:id="rId17"/>
    <p:sldId id="333" r:id="rId18"/>
    <p:sldId id="332" r:id="rId19"/>
    <p:sldId id="334" r:id="rId20"/>
    <p:sldId id="335" r:id="rId21"/>
    <p:sldId id="338" r:id="rId22"/>
    <p:sldId id="339" r:id="rId23"/>
    <p:sldId id="340" r:id="rId24"/>
    <p:sldId id="323" r:id="rId25"/>
    <p:sldId id="348" r:id="rId26"/>
    <p:sldId id="351" r:id="rId27"/>
    <p:sldId id="349" r:id="rId28"/>
    <p:sldId id="345" r:id="rId29"/>
    <p:sldId id="341" r:id="rId30"/>
    <p:sldId id="342" r:id="rId31"/>
    <p:sldId id="343" r:id="rId32"/>
    <p:sldId id="344" r:id="rId33"/>
    <p:sldId id="325" r:id="rId34"/>
    <p:sldId id="347" r:id="rId35"/>
    <p:sldId id="352" r:id="rId36"/>
    <p:sldId id="353" r:id="rId37"/>
    <p:sldId id="346" r:id="rId38"/>
    <p:sldId id="294" r:id="rId3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DDC6F54E-76C5-4B77-91FA-E0C2A3EF821C}">
          <p14:sldIdLst>
            <p14:sldId id="267"/>
            <p14:sldId id="299"/>
            <p14:sldId id="257"/>
            <p14:sldId id="285"/>
            <p14:sldId id="326"/>
            <p14:sldId id="272"/>
            <p14:sldId id="268"/>
            <p14:sldId id="354"/>
            <p14:sldId id="287"/>
            <p14:sldId id="327"/>
            <p14:sldId id="337"/>
            <p14:sldId id="284"/>
            <p14:sldId id="330"/>
            <p14:sldId id="331"/>
            <p14:sldId id="333"/>
            <p14:sldId id="332"/>
            <p14:sldId id="334"/>
            <p14:sldId id="335"/>
            <p14:sldId id="338"/>
            <p14:sldId id="339"/>
            <p14:sldId id="340"/>
            <p14:sldId id="323"/>
            <p14:sldId id="348"/>
            <p14:sldId id="351"/>
            <p14:sldId id="349"/>
            <p14:sldId id="345"/>
            <p14:sldId id="341"/>
            <p14:sldId id="342"/>
            <p14:sldId id="343"/>
            <p14:sldId id="344"/>
            <p14:sldId id="325"/>
            <p14:sldId id="347"/>
            <p14:sldId id="352"/>
            <p14:sldId id="353"/>
            <p14:sldId id="346"/>
            <p14:sldId id="29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DBD9"/>
    <a:srgbClr val="DDDDDD"/>
    <a:srgbClr val="434343"/>
    <a:srgbClr val="02BAB1"/>
    <a:srgbClr val="CCE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14" autoAdjust="0"/>
    <p:restoredTop sz="94660"/>
  </p:normalViewPr>
  <p:slideViewPr>
    <p:cSldViewPr snapToGrid="0">
      <p:cViewPr varScale="1">
        <p:scale>
          <a:sx n="72" d="100"/>
          <a:sy n="72" d="100"/>
        </p:scale>
        <p:origin x="570"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Reconhecimento</a:t>
          </a:r>
        </a:p>
        <a:p>
          <a:r>
            <a:rPr lang="pt-BR" sz="1200" dirty="0">
              <a:solidFill>
                <a:srgbClr val="434343"/>
              </a:solidFill>
              <a:latin typeface="Open Sans" panose="020B0604020202020204" charset="0"/>
              <a:ea typeface="Open Sans" panose="020B0604020202020204" charset="0"/>
              <a:cs typeface="Open Sans" panose="020B0604020202020204" charset="0"/>
            </a:rPr>
            <a:t>De </a:t>
          </a:r>
        </a:p>
        <a:p>
          <a:r>
            <a:rPr lang="pt-BR" sz="1200" dirty="0">
              <a:solidFill>
                <a:srgbClr val="434343"/>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dirty="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NeighborY="-1010">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EF07D-E80A-4E69-B88B-D513CB39DCE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pt-BR"/>
        </a:p>
      </dgm:t>
    </dgm:pt>
    <dgm:pt modelId="{FCFFC88E-5227-44A8-841A-3469D58E0D2C}">
      <dgm:prSet phldrT="[Texto]" custT="1"/>
      <dgm:spPr>
        <a:ln>
          <a:solidFill>
            <a:srgbClr val="6ADBD9"/>
          </a:solidFill>
        </a:ln>
      </dgm:spPr>
      <dgm:t>
        <a:bodyPr/>
        <a:lstStyle/>
        <a:p>
          <a:r>
            <a:rPr lang="pt-BR" sz="2200" b="1" dirty="0">
              <a:latin typeface="Open Sans" panose="020B0604020202020204"/>
            </a:rPr>
            <a:t>Etapas do Projeto</a:t>
          </a:r>
        </a:p>
      </dgm:t>
    </dgm:pt>
    <dgm:pt modelId="{4A31FC52-6509-4D0F-88C9-ECDB10D31FB6}" type="parTrans" cxnId="{6BF25D82-8CBD-4F79-A644-0ADB9CF306A4}">
      <dgm:prSet/>
      <dgm:spPr/>
      <dgm:t>
        <a:bodyPr/>
        <a:lstStyle/>
        <a:p>
          <a:endParaRPr lang="pt-BR"/>
        </a:p>
      </dgm:t>
    </dgm:pt>
    <dgm:pt modelId="{18F8A1B3-8F43-4BD3-8F24-46ED1501677C}" type="sibTrans" cxnId="{6BF25D82-8CBD-4F79-A644-0ADB9CF306A4}">
      <dgm:prSet/>
      <dgm:spPr/>
      <dgm:t>
        <a:bodyPr/>
        <a:lstStyle/>
        <a:p>
          <a:endParaRPr lang="pt-BR"/>
        </a:p>
      </dgm:t>
    </dgm:pt>
    <dgm:pt modelId="{EA5ECAD4-40AD-426C-AB64-3901C4B61452}">
      <dgm:prSet phldrT="[Texto]" custT="1"/>
      <dgm:spPr>
        <a:ln>
          <a:solidFill>
            <a:srgbClr val="6ADBD9"/>
          </a:solidFill>
        </a:ln>
      </dgm:spPr>
      <dgm:t>
        <a:bodyPr/>
        <a:lstStyle/>
        <a:p>
          <a:r>
            <a:rPr lang="pt-BR" sz="2200" b="1" dirty="0">
              <a:latin typeface="Open Sans" panose="020B0604020202020204"/>
            </a:rPr>
            <a:t>1 – Identificar rostos</a:t>
          </a:r>
        </a:p>
      </dgm:t>
    </dgm:pt>
    <dgm:pt modelId="{C22F4301-ADBE-465F-BBC1-136D3ECF1858}" type="parTrans" cxnId="{3B7A8E4E-5E9F-4989-9806-41C68239F12D}">
      <dgm:prSet/>
      <dgm:spPr>
        <a:ln>
          <a:solidFill>
            <a:srgbClr val="6ADBD9"/>
          </a:solidFill>
        </a:ln>
      </dgm:spPr>
      <dgm:t>
        <a:bodyPr/>
        <a:lstStyle/>
        <a:p>
          <a:endParaRPr lang="pt-BR"/>
        </a:p>
      </dgm:t>
    </dgm:pt>
    <dgm:pt modelId="{BD290C76-9591-4579-BC51-3363B344C309}" type="sibTrans" cxnId="{3B7A8E4E-5E9F-4989-9806-41C68239F12D}">
      <dgm:prSet/>
      <dgm:spPr/>
      <dgm:t>
        <a:bodyPr/>
        <a:lstStyle/>
        <a:p>
          <a:endParaRPr lang="pt-BR"/>
        </a:p>
      </dgm:t>
    </dgm:pt>
    <dgm:pt modelId="{679ED7DC-3A47-49A1-AF1F-0EE47DFEAD3C}">
      <dgm:prSet phldrT="[Texto]" custT="1"/>
      <dgm:spPr>
        <a:ln>
          <a:solidFill>
            <a:srgbClr val="6ADBD9"/>
          </a:solidFill>
        </a:ln>
      </dgm:spPr>
      <dgm:t>
        <a:bodyPr/>
        <a:lstStyle/>
        <a:p>
          <a:r>
            <a:rPr lang="pt-BR" sz="1800" b="1" dirty="0">
              <a:latin typeface="Open Sans" panose="020B0604020202020204"/>
            </a:rPr>
            <a:t>2 – Identificar o uso da máscara (correto, incorreto e sem uso)</a:t>
          </a:r>
        </a:p>
      </dgm:t>
    </dgm:pt>
    <dgm:pt modelId="{C37D56CA-682C-466E-8F52-0F707DF55B79}" type="parTrans" cxnId="{F5236EF7-9082-46C9-B984-8CA356CF5971}">
      <dgm:prSet/>
      <dgm:spPr>
        <a:ln>
          <a:solidFill>
            <a:srgbClr val="6ADBD9"/>
          </a:solidFill>
        </a:ln>
      </dgm:spPr>
      <dgm:t>
        <a:bodyPr/>
        <a:lstStyle/>
        <a:p>
          <a:endParaRPr lang="pt-BR"/>
        </a:p>
      </dgm:t>
    </dgm:pt>
    <dgm:pt modelId="{FF1E0309-F61C-4FFF-AE71-A8CA4D44F949}" type="sibTrans" cxnId="{F5236EF7-9082-46C9-B984-8CA356CF5971}">
      <dgm:prSet/>
      <dgm:spPr/>
      <dgm:t>
        <a:bodyPr/>
        <a:lstStyle/>
        <a:p>
          <a:endParaRPr lang="pt-BR"/>
        </a:p>
      </dgm:t>
    </dgm:pt>
    <dgm:pt modelId="{229E3194-EBCF-4A2D-A14B-0644E5F44454}" type="pres">
      <dgm:prSet presAssocID="{1B3EF07D-E80A-4E69-B88B-D513CB39DCEE}" presName="hierChild1" presStyleCnt="0">
        <dgm:presLayoutVars>
          <dgm:chPref val="1"/>
          <dgm:dir/>
          <dgm:animOne val="branch"/>
          <dgm:animLvl val="lvl"/>
          <dgm:resizeHandles/>
        </dgm:presLayoutVars>
      </dgm:prSet>
      <dgm:spPr/>
    </dgm:pt>
    <dgm:pt modelId="{2D7D3D26-9F7A-41AC-90A3-08350E5528BE}" type="pres">
      <dgm:prSet presAssocID="{FCFFC88E-5227-44A8-841A-3469D58E0D2C}" presName="hierRoot1" presStyleCnt="0"/>
      <dgm:spPr/>
    </dgm:pt>
    <dgm:pt modelId="{37E41890-8DD6-4B67-9633-B2F32DDD7C77}" type="pres">
      <dgm:prSet presAssocID="{FCFFC88E-5227-44A8-841A-3469D58E0D2C}" presName="composite" presStyleCnt="0"/>
      <dgm:spPr/>
    </dgm:pt>
    <dgm:pt modelId="{6F5EE793-C13E-4735-B47F-4CF7668958AA}" type="pres">
      <dgm:prSet presAssocID="{FCFFC88E-5227-44A8-841A-3469D58E0D2C}" presName="background" presStyleLbl="node0" presStyleIdx="0" presStyleCnt="1"/>
      <dgm:spPr>
        <a:solidFill>
          <a:srgbClr val="6ADBD9"/>
        </a:solidFill>
      </dgm:spPr>
    </dgm:pt>
    <dgm:pt modelId="{8BFF7EAF-2E56-4153-84E0-1D8D5C622846}" type="pres">
      <dgm:prSet presAssocID="{FCFFC88E-5227-44A8-841A-3469D58E0D2C}" presName="text" presStyleLbl="fgAcc0" presStyleIdx="0" presStyleCnt="1" custScaleY="39868" custLinFactNeighborX="11939" custLinFactNeighborY="-47538">
        <dgm:presLayoutVars>
          <dgm:chPref val="3"/>
        </dgm:presLayoutVars>
      </dgm:prSet>
      <dgm:spPr/>
    </dgm:pt>
    <dgm:pt modelId="{EDC61703-4047-451F-B658-E7EB74DB821B}" type="pres">
      <dgm:prSet presAssocID="{FCFFC88E-5227-44A8-841A-3469D58E0D2C}" presName="hierChild2" presStyleCnt="0"/>
      <dgm:spPr/>
    </dgm:pt>
    <dgm:pt modelId="{EB05C9DE-7C9F-4C5A-AED7-A6FDA71F5DC7}" type="pres">
      <dgm:prSet presAssocID="{C22F4301-ADBE-465F-BBC1-136D3ECF1858}" presName="Name10" presStyleLbl="parChTrans1D2" presStyleIdx="0" presStyleCnt="2"/>
      <dgm:spPr/>
    </dgm:pt>
    <dgm:pt modelId="{91E3D878-9FC2-4717-8CBF-8984B0DEA3AE}" type="pres">
      <dgm:prSet presAssocID="{EA5ECAD4-40AD-426C-AB64-3901C4B61452}" presName="hierRoot2" presStyleCnt="0"/>
      <dgm:spPr/>
    </dgm:pt>
    <dgm:pt modelId="{401ABC31-A633-4734-9952-6092137F846B}" type="pres">
      <dgm:prSet presAssocID="{EA5ECAD4-40AD-426C-AB64-3901C4B61452}" presName="composite2" presStyleCnt="0"/>
      <dgm:spPr/>
    </dgm:pt>
    <dgm:pt modelId="{873E9F70-4B20-4DB3-8F5E-C3025408ECA0}" type="pres">
      <dgm:prSet presAssocID="{EA5ECAD4-40AD-426C-AB64-3901C4B61452}" presName="background2" presStyleLbl="node2" presStyleIdx="0" presStyleCnt="2"/>
      <dgm:spPr>
        <a:solidFill>
          <a:srgbClr val="6ADBD9"/>
        </a:solidFill>
      </dgm:spPr>
    </dgm:pt>
    <dgm:pt modelId="{1FD635FF-0B15-493E-9C1A-AEDD7F8EE5E9}" type="pres">
      <dgm:prSet presAssocID="{EA5ECAD4-40AD-426C-AB64-3901C4B61452}" presName="text2" presStyleLbl="fgAcc2" presStyleIdx="0" presStyleCnt="2" custScaleY="46887" custLinFactNeighborX="14261" custLinFactNeighborY="-50431">
        <dgm:presLayoutVars>
          <dgm:chPref val="3"/>
        </dgm:presLayoutVars>
      </dgm:prSet>
      <dgm:spPr/>
    </dgm:pt>
    <dgm:pt modelId="{CD66FDEF-7D44-4DC4-A86B-3AE989CC5FF0}" type="pres">
      <dgm:prSet presAssocID="{EA5ECAD4-40AD-426C-AB64-3901C4B61452}" presName="hierChild3" presStyleCnt="0"/>
      <dgm:spPr/>
    </dgm:pt>
    <dgm:pt modelId="{E23123B3-FE58-41BB-A570-383EAE9B940F}" type="pres">
      <dgm:prSet presAssocID="{C37D56CA-682C-466E-8F52-0F707DF55B79}" presName="Name10" presStyleLbl="parChTrans1D2" presStyleIdx="1" presStyleCnt="2"/>
      <dgm:spPr/>
    </dgm:pt>
    <dgm:pt modelId="{C35E3D8A-CFB5-49FF-9F24-2182430D7DCA}" type="pres">
      <dgm:prSet presAssocID="{679ED7DC-3A47-49A1-AF1F-0EE47DFEAD3C}" presName="hierRoot2" presStyleCnt="0"/>
      <dgm:spPr/>
    </dgm:pt>
    <dgm:pt modelId="{BB764B66-A917-490A-9B9E-46A534DF4FB8}" type="pres">
      <dgm:prSet presAssocID="{679ED7DC-3A47-49A1-AF1F-0EE47DFEAD3C}" presName="composite2" presStyleCnt="0"/>
      <dgm:spPr/>
    </dgm:pt>
    <dgm:pt modelId="{BCD63FBE-59F2-4355-92A2-92408BF2B02B}" type="pres">
      <dgm:prSet presAssocID="{679ED7DC-3A47-49A1-AF1F-0EE47DFEAD3C}" presName="background2" presStyleLbl="node2" presStyleIdx="1" presStyleCnt="2"/>
      <dgm:spPr>
        <a:solidFill>
          <a:srgbClr val="6ADBD9"/>
        </a:solidFill>
        <a:ln>
          <a:solidFill>
            <a:srgbClr val="6ADBD9"/>
          </a:solidFill>
        </a:ln>
      </dgm:spPr>
    </dgm:pt>
    <dgm:pt modelId="{C1F5870E-6834-42C1-985E-90C096BD4E11}" type="pres">
      <dgm:prSet presAssocID="{679ED7DC-3A47-49A1-AF1F-0EE47DFEAD3C}" presName="text2" presStyleLbl="fgAcc2" presStyleIdx="1" presStyleCnt="2" custScaleY="57452" custLinFactNeighborX="-233" custLinFactNeighborY="18051">
        <dgm:presLayoutVars>
          <dgm:chPref val="3"/>
        </dgm:presLayoutVars>
      </dgm:prSet>
      <dgm:spPr/>
    </dgm:pt>
    <dgm:pt modelId="{5E1568A9-AC66-4C4C-A6CE-9246B4A2C10B}" type="pres">
      <dgm:prSet presAssocID="{679ED7DC-3A47-49A1-AF1F-0EE47DFEAD3C}" presName="hierChild3" presStyleCnt="0"/>
      <dgm:spPr/>
    </dgm:pt>
  </dgm:ptLst>
  <dgm:cxnLst>
    <dgm:cxn modelId="{1B2C4A0F-A464-4765-A070-F6969793E1A0}" type="presOf" srcId="{C22F4301-ADBE-465F-BBC1-136D3ECF1858}" destId="{EB05C9DE-7C9F-4C5A-AED7-A6FDA71F5DC7}" srcOrd="0" destOrd="0" presId="urn:microsoft.com/office/officeart/2005/8/layout/hierarchy1"/>
    <dgm:cxn modelId="{6823F81D-F59C-4A98-B5E4-F1A295DB96FA}" type="presOf" srcId="{EA5ECAD4-40AD-426C-AB64-3901C4B61452}" destId="{1FD635FF-0B15-493E-9C1A-AEDD7F8EE5E9}" srcOrd="0" destOrd="0" presId="urn:microsoft.com/office/officeart/2005/8/layout/hierarchy1"/>
    <dgm:cxn modelId="{3B7A8E4E-5E9F-4989-9806-41C68239F12D}" srcId="{FCFFC88E-5227-44A8-841A-3469D58E0D2C}" destId="{EA5ECAD4-40AD-426C-AB64-3901C4B61452}" srcOrd="0" destOrd="0" parTransId="{C22F4301-ADBE-465F-BBC1-136D3ECF1858}" sibTransId="{BD290C76-9591-4579-BC51-3363B344C309}"/>
    <dgm:cxn modelId="{6BF25D82-8CBD-4F79-A644-0ADB9CF306A4}" srcId="{1B3EF07D-E80A-4E69-B88B-D513CB39DCEE}" destId="{FCFFC88E-5227-44A8-841A-3469D58E0D2C}" srcOrd="0" destOrd="0" parTransId="{4A31FC52-6509-4D0F-88C9-ECDB10D31FB6}" sibTransId="{18F8A1B3-8F43-4BD3-8F24-46ED1501677C}"/>
    <dgm:cxn modelId="{60709B85-4F36-4BF2-966E-3D9685B12B3F}" type="presOf" srcId="{FCFFC88E-5227-44A8-841A-3469D58E0D2C}" destId="{8BFF7EAF-2E56-4153-84E0-1D8D5C622846}" srcOrd="0" destOrd="0" presId="urn:microsoft.com/office/officeart/2005/8/layout/hierarchy1"/>
    <dgm:cxn modelId="{1B88E589-0858-416B-8599-14674507FC20}" type="presOf" srcId="{1B3EF07D-E80A-4E69-B88B-D513CB39DCEE}" destId="{229E3194-EBCF-4A2D-A14B-0644E5F44454}" srcOrd="0" destOrd="0" presId="urn:microsoft.com/office/officeart/2005/8/layout/hierarchy1"/>
    <dgm:cxn modelId="{EBAF488D-0F06-4187-AD3B-5D91811CA457}" type="presOf" srcId="{679ED7DC-3A47-49A1-AF1F-0EE47DFEAD3C}" destId="{C1F5870E-6834-42C1-985E-90C096BD4E11}" srcOrd="0" destOrd="0" presId="urn:microsoft.com/office/officeart/2005/8/layout/hierarchy1"/>
    <dgm:cxn modelId="{753C43D7-6B57-4E92-8D0C-C9EFF8F7BCD3}" type="presOf" srcId="{C37D56CA-682C-466E-8F52-0F707DF55B79}" destId="{E23123B3-FE58-41BB-A570-383EAE9B940F}" srcOrd="0" destOrd="0" presId="urn:microsoft.com/office/officeart/2005/8/layout/hierarchy1"/>
    <dgm:cxn modelId="{F5236EF7-9082-46C9-B984-8CA356CF5971}" srcId="{FCFFC88E-5227-44A8-841A-3469D58E0D2C}" destId="{679ED7DC-3A47-49A1-AF1F-0EE47DFEAD3C}" srcOrd="1" destOrd="0" parTransId="{C37D56CA-682C-466E-8F52-0F707DF55B79}" sibTransId="{FF1E0309-F61C-4FFF-AE71-A8CA4D44F949}"/>
    <dgm:cxn modelId="{2D3866BF-13DE-4161-A1C9-E07272822B5C}" type="presParOf" srcId="{229E3194-EBCF-4A2D-A14B-0644E5F44454}" destId="{2D7D3D26-9F7A-41AC-90A3-08350E5528BE}" srcOrd="0" destOrd="0" presId="urn:microsoft.com/office/officeart/2005/8/layout/hierarchy1"/>
    <dgm:cxn modelId="{FAD38B25-7844-44B2-B28A-8AD4824E17C4}" type="presParOf" srcId="{2D7D3D26-9F7A-41AC-90A3-08350E5528BE}" destId="{37E41890-8DD6-4B67-9633-B2F32DDD7C77}" srcOrd="0" destOrd="0" presId="urn:microsoft.com/office/officeart/2005/8/layout/hierarchy1"/>
    <dgm:cxn modelId="{826856DD-5C59-4168-87F7-F144618B7831}" type="presParOf" srcId="{37E41890-8DD6-4B67-9633-B2F32DDD7C77}" destId="{6F5EE793-C13E-4735-B47F-4CF7668958AA}" srcOrd="0" destOrd="0" presId="urn:microsoft.com/office/officeart/2005/8/layout/hierarchy1"/>
    <dgm:cxn modelId="{90E67186-CF81-41D0-A61A-698C1200707B}" type="presParOf" srcId="{37E41890-8DD6-4B67-9633-B2F32DDD7C77}" destId="{8BFF7EAF-2E56-4153-84E0-1D8D5C622846}" srcOrd="1" destOrd="0" presId="urn:microsoft.com/office/officeart/2005/8/layout/hierarchy1"/>
    <dgm:cxn modelId="{D9F23DCB-20E0-4979-95CE-6BC1755E68E0}" type="presParOf" srcId="{2D7D3D26-9F7A-41AC-90A3-08350E5528BE}" destId="{EDC61703-4047-451F-B658-E7EB74DB821B}" srcOrd="1" destOrd="0" presId="urn:microsoft.com/office/officeart/2005/8/layout/hierarchy1"/>
    <dgm:cxn modelId="{1C048F13-7494-42AC-9336-A57EBA508AD2}" type="presParOf" srcId="{EDC61703-4047-451F-B658-E7EB74DB821B}" destId="{EB05C9DE-7C9F-4C5A-AED7-A6FDA71F5DC7}" srcOrd="0" destOrd="0" presId="urn:microsoft.com/office/officeart/2005/8/layout/hierarchy1"/>
    <dgm:cxn modelId="{2ECB68A5-FBF8-4759-8F13-6DF21E35062A}" type="presParOf" srcId="{EDC61703-4047-451F-B658-E7EB74DB821B}" destId="{91E3D878-9FC2-4717-8CBF-8984B0DEA3AE}" srcOrd="1" destOrd="0" presId="urn:microsoft.com/office/officeart/2005/8/layout/hierarchy1"/>
    <dgm:cxn modelId="{A70D3344-B5A8-46DE-A22A-2AF66B46B0D6}" type="presParOf" srcId="{91E3D878-9FC2-4717-8CBF-8984B0DEA3AE}" destId="{401ABC31-A633-4734-9952-6092137F846B}" srcOrd="0" destOrd="0" presId="urn:microsoft.com/office/officeart/2005/8/layout/hierarchy1"/>
    <dgm:cxn modelId="{EB97EA57-DCAB-4D7D-AD0A-C0C31F9BCFB0}" type="presParOf" srcId="{401ABC31-A633-4734-9952-6092137F846B}" destId="{873E9F70-4B20-4DB3-8F5E-C3025408ECA0}" srcOrd="0" destOrd="0" presId="urn:microsoft.com/office/officeart/2005/8/layout/hierarchy1"/>
    <dgm:cxn modelId="{C6635297-F685-4C17-A750-F3ADE1293C4D}" type="presParOf" srcId="{401ABC31-A633-4734-9952-6092137F846B}" destId="{1FD635FF-0B15-493E-9C1A-AEDD7F8EE5E9}" srcOrd="1" destOrd="0" presId="urn:microsoft.com/office/officeart/2005/8/layout/hierarchy1"/>
    <dgm:cxn modelId="{5ADEC0ED-29DF-4A3D-B2BB-7171444AB01C}" type="presParOf" srcId="{91E3D878-9FC2-4717-8CBF-8984B0DEA3AE}" destId="{CD66FDEF-7D44-4DC4-A86B-3AE989CC5FF0}" srcOrd="1" destOrd="0" presId="urn:microsoft.com/office/officeart/2005/8/layout/hierarchy1"/>
    <dgm:cxn modelId="{5867438D-A9C7-425A-B524-1579AB994EE8}" type="presParOf" srcId="{EDC61703-4047-451F-B658-E7EB74DB821B}" destId="{E23123B3-FE58-41BB-A570-383EAE9B940F}" srcOrd="2" destOrd="0" presId="urn:microsoft.com/office/officeart/2005/8/layout/hierarchy1"/>
    <dgm:cxn modelId="{E67D4AFF-8010-4C4D-9ECF-E56EB7D98200}" type="presParOf" srcId="{EDC61703-4047-451F-B658-E7EB74DB821B}" destId="{C35E3D8A-CFB5-49FF-9F24-2182430D7DCA}" srcOrd="3" destOrd="0" presId="urn:microsoft.com/office/officeart/2005/8/layout/hierarchy1"/>
    <dgm:cxn modelId="{03082FFC-887C-4F4E-9F28-F526778B2798}" type="presParOf" srcId="{C35E3D8A-CFB5-49FF-9F24-2182430D7DCA}" destId="{BB764B66-A917-490A-9B9E-46A534DF4FB8}" srcOrd="0" destOrd="0" presId="urn:microsoft.com/office/officeart/2005/8/layout/hierarchy1"/>
    <dgm:cxn modelId="{3C266AE0-AFE2-4A1D-9319-81C3CA8C0C5B}" type="presParOf" srcId="{BB764B66-A917-490A-9B9E-46A534DF4FB8}" destId="{BCD63FBE-59F2-4355-92A2-92408BF2B02B}" srcOrd="0" destOrd="0" presId="urn:microsoft.com/office/officeart/2005/8/layout/hierarchy1"/>
    <dgm:cxn modelId="{F69D4D35-6A0C-4066-AE93-6EB0F3EF3619}" type="presParOf" srcId="{BB764B66-A917-490A-9B9E-46A534DF4FB8}" destId="{C1F5870E-6834-42C1-985E-90C096BD4E11}" srcOrd="1" destOrd="0" presId="urn:microsoft.com/office/officeart/2005/8/layout/hierarchy1"/>
    <dgm:cxn modelId="{09460238-7982-47B5-973F-B7E3BB84F76C}" type="presParOf" srcId="{C35E3D8A-CFB5-49FF-9F24-2182430D7DCA}" destId="{5E1568A9-AC66-4C4C-A6CE-9246B4A2C10B}" srcOrd="1" destOrd="0" presId="urn:microsoft.com/office/officeart/2005/8/layout/hierarchy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Modelos de Classificação</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58112" custLinFactNeighborX="100000" custLinFactNeighborY="839"/>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Treinar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16395" custLinFactNeighborX="200000" custLinFactNeighborY="165"/>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NeighborX="5759">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6ADBD9"/>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Treinamento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Modelos</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 </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Reconhecimento</a:t>
          </a:r>
        </a:p>
        <a:p>
          <a:r>
            <a:rPr lang="pt-BR" sz="1200" dirty="0">
              <a:solidFill>
                <a:schemeClr val="bg1"/>
              </a:solidFill>
              <a:latin typeface="Open Sans" panose="020B0604020202020204" charset="0"/>
              <a:ea typeface="Open Sans" panose="020B0604020202020204" charset="0"/>
              <a:cs typeface="Open Sans" panose="020B0604020202020204" charset="0"/>
            </a:rPr>
            <a:t>De </a:t>
          </a:r>
        </a:p>
        <a:p>
          <a:r>
            <a:rPr lang="pt-BR" sz="1200" dirty="0">
              <a:solidFill>
                <a:schemeClr val="bg1"/>
              </a:solidFill>
              <a:latin typeface="Open Sans" panose="020B0604020202020204" charset="0"/>
              <a:ea typeface="Open Sans" panose="020B0604020202020204" charset="0"/>
              <a:cs typeface="Open Sans" panose="020B0604020202020204" charset="0"/>
            </a:rPr>
            <a:t>Faces</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LinFactX="187556" custLinFactNeighborX="200000" custLinFactNeighborY="802"/>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custLinFactX="-86436" custLinFactNeighborX="-100000" custLinFactNeighborY="1010">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custLinFactX="-86630" custLinFactNeighborX="-100000" custLinFactNeighborY="1516">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custLinFactX="-87441" custLinFactNeighborX="-100000" custLinFactNeighborY="1516">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56363"/>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Faces</a:t>
          </a:r>
        </a:p>
      </dsp:txBody>
      <dsp:txXfrm>
        <a:off x="4587865" y="1756363"/>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Modelos de Classificação</a:t>
          </a:r>
          <a:endParaRPr lang="pt-BR" sz="1200" kern="1200" dirty="0">
            <a:latin typeface="Open Sans" panose="020B0604020202020204" charset="0"/>
            <a:ea typeface="Open Sans" panose="020B0604020202020204" charset="0"/>
            <a:cs typeface="Open Sans" panose="020B0604020202020204" charset="0"/>
          </a:endParaRP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123B3-FE58-41BB-A570-383EAE9B940F}">
      <dsp:nvSpPr>
        <dsp:cNvPr id="0" name=""/>
        <dsp:cNvSpPr/>
      </dsp:nvSpPr>
      <dsp:spPr>
        <a:xfrm>
          <a:off x="4918189" y="915189"/>
          <a:ext cx="1955594" cy="2826446"/>
        </a:xfrm>
        <a:custGeom>
          <a:avLst/>
          <a:gdLst/>
          <a:ahLst/>
          <a:cxnLst/>
          <a:rect l="0" t="0" r="0" b="0"/>
          <a:pathLst>
            <a:path>
              <a:moveTo>
                <a:pt x="0" y="0"/>
              </a:moveTo>
              <a:lnTo>
                <a:pt x="0" y="2456263"/>
              </a:lnTo>
              <a:lnTo>
                <a:pt x="1955594" y="2456263"/>
              </a:lnTo>
              <a:lnTo>
                <a:pt x="1955594" y="2826446"/>
              </a:lnTo>
            </a:path>
          </a:pathLst>
        </a:custGeom>
        <a:noFill/>
        <a:ln w="12700" cap="flat" cmpd="sng" algn="ctr">
          <a:solidFill>
            <a:srgbClr val="6ADBD9"/>
          </a:solidFill>
          <a:prstDash val="solid"/>
          <a:miter lim="800000"/>
        </a:ln>
        <a:effectLst/>
      </dsp:spPr>
      <dsp:style>
        <a:lnRef idx="2">
          <a:scrgbClr r="0" g="0" b="0"/>
        </a:lnRef>
        <a:fillRef idx="0">
          <a:scrgbClr r="0" g="0" b="0"/>
        </a:fillRef>
        <a:effectRef idx="0">
          <a:scrgbClr r="0" g="0" b="0"/>
        </a:effectRef>
        <a:fontRef idx="minor"/>
      </dsp:style>
    </dsp:sp>
    <dsp:sp modelId="{EB05C9DE-7C9F-4C5A-AED7-A6FDA71F5DC7}">
      <dsp:nvSpPr>
        <dsp:cNvPr id="0" name=""/>
        <dsp:cNvSpPr/>
      </dsp:nvSpPr>
      <dsp:spPr>
        <a:xfrm>
          <a:off x="2568991" y="915189"/>
          <a:ext cx="2349197" cy="1088754"/>
        </a:xfrm>
        <a:custGeom>
          <a:avLst/>
          <a:gdLst/>
          <a:ahLst/>
          <a:cxnLst/>
          <a:rect l="0" t="0" r="0" b="0"/>
          <a:pathLst>
            <a:path>
              <a:moveTo>
                <a:pt x="2349197" y="0"/>
              </a:moveTo>
              <a:lnTo>
                <a:pt x="2349197" y="718571"/>
              </a:lnTo>
              <a:lnTo>
                <a:pt x="0" y="718571"/>
              </a:lnTo>
              <a:lnTo>
                <a:pt x="0" y="1088754"/>
              </a:lnTo>
            </a:path>
          </a:pathLst>
        </a:custGeom>
        <a:noFill/>
        <a:ln w="12700" cap="flat" cmpd="sng" algn="ctr">
          <a:solidFill>
            <a:srgbClr val="6ADBD9"/>
          </a:solidFill>
          <a:prstDash val="solid"/>
          <a:miter lim="800000"/>
        </a:ln>
        <a:effectLst/>
      </dsp:spPr>
      <dsp:style>
        <a:lnRef idx="2">
          <a:scrgbClr r="0" g="0" b="0"/>
        </a:lnRef>
        <a:fillRef idx="0">
          <a:scrgbClr r="0" g="0" b="0"/>
        </a:fillRef>
        <a:effectRef idx="0">
          <a:scrgbClr r="0" g="0" b="0"/>
        </a:effectRef>
        <a:fontRef idx="minor"/>
      </dsp:style>
    </dsp:sp>
    <dsp:sp modelId="{6F5EE793-C13E-4735-B47F-4CF7668958AA}">
      <dsp:nvSpPr>
        <dsp:cNvPr id="0" name=""/>
        <dsp:cNvSpPr/>
      </dsp:nvSpPr>
      <dsp:spPr>
        <a:xfrm>
          <a:off x="2920202" y="-96438"/>
          <a:ext cx="3995974" cy="1011628"/>
        </a:xfrm>
        <a:prstGeom prst="roundRect">
          <a:avLst>
            <a:gd name="adj" fmla="val 10000"/>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F7EAF-2E56-4153-84E0-1D8D5C622846}">
      <dsp:nvSpPr>
        <dsp:cNvPr id="0" name=""/>
        <dsp:cNvSpPr/>
      </dsp:nvSpPr>
      <dsp:spPr>
        <a:xfrm>
          <a:off x="3364199" y="325358"/>
          <a:ext cx="3995974" cy="1011628"/>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b="1" kern="1200" dirty="0">
              <a:latin typeface="Open Sans" panose="020B0604020202020204"/>
            </a:rPr>
            <a:t>Etapas do Projeto</a:t>
          </a:r>
        </a:p>
      </dsp:txBody>
      <dsp:txXfrm>
        <a:off x="3393829" y="354988"/>
        <a:ext cx="3936714" cy="952368"/>
      </dsp:txXfrm>
    </dsp:sp>
    <dsp:sp modelId="{873E9F70-4B20-4DB3-8F5E-C3025408ECA0}">
      <dsp:nvSpPr>
        <dsp:cNvPr id="0" name=""/>
        <dsp:cNvSpPr/>
      </dsp:nvSpPr>
      <dsp:spPr>
        <a:xfrm>
          <a:off x="571004" y="2003943"/>
          <a:ext cx="3995974" cy="1189731"/>
        </a:xfrm>
        <a:prstGeom prst="roundRect">
          <a:avLst>
            <a:gd name="adj" fmla="val 10000"/>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635FF-0B15-493E-9C1A-AEDD7F8EE5E9}">
      <dsp:nvSpPr>
        <dsp:cNvPr id="0" name=""/>
        <dsp:cNvSpPr/>
      </dsp:nvSpPr>
      <dsp:spPr>
        <a:xfrm>
          <a:off x="1015001" y="2425740"/>
          <a:ext cx="3995974" cy="1189731"/>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b="1" kern="1200" dirty="0">
              <a:latin typeface="Open Sans" panose="020B0604020202020204"/>
            </a:rPr>
            <a:t>1 – Identificar rostos</a:t>
          </a:r>
        </a:p>
      </dsp:txBody>
      <dsp:txXfrm>
        <a:off x="1049847" y="2460586"/>
        <a:ext cx="3926282" cy="1120039"/>
      </dsp:txXfrm>
    </dsp:sp>
    <dsp:sp modelId="{BCD63FBE-59F2-4355-92A2-92408BF2B02B}">
      <dsp:nvSpPr>
        <dsp:cNvPr id="0" name=""/>
        <dsp:cNvSpPr/>
      </dsp:nvSpPr>
      <dsp:spPr>
        <a:xfrm>
          <a:off x="4875796" y="3741635"/>
          <a:ext cx="3995974" cy="1457812"/>
        </a:xfrm>
        <a:prstGeom prst="roundRect">
          <a:avLst>
            <a:gd name="adj" fmla="val 10000"/>
          </a:avLst>
        </a:prstGeom>
        <a:solidFill>
          <a:srgbClr val="6ADBD9"/>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5870E-6834-42C1-985E-90C096BD4E11}">
      <dsp:nvSpPr>
        <dsp:cNvPr id="0" name=""/>
        <dsp:cNvSpPr/>
      </dsp:nvSpPr>
      <dsp:spPr>
        <a:xfrm>
          <a:off x="5319793" y="4163432"/>
          <a:ext cx="3995974" cy="1457812"/>
        </a:xfrm>
        <a:prstGeom prst="roundRect">
          <a:avLst>
            <a:gd name="adj" fmla="val 10000"/>
          </a:avLst>
        </a:prstGeom>
        <a:solidFill>
          <a:schemeClr val="lt1">
            <a:alpha val="90000"/>
            <a:hueOff val="0"/>
            <a:satOff val="0"/>
            <a:lumOff val="0"/>
            <a:alphaOff val="0"/>
          </a:schemeClr>
        </a:solidFill>
        <a:ln w="12700" cap="flat" cmpd="sng" algn="ctr">
          <a:solidFill>
            <a:srgbClr val="6ADBD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b="1" kern="1200" dirty="0">
              <a:latin typeface="Open Sans" panose="020B0604020202020204"/>
            </a:rPr>
            <a:t>2 – Identificar o uso da máscara (correto, incorreto e sem uso)</a:t>
          </a:r>
        </a:p>
      </dsp:txBody>
      <dsp:txXfrm>
        <a:off x="5362491" y="4206130"/>
        <a:ext cx="3910578" cy="13724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865290" y="1684829"/>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89527" y="1684829"/>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 de Classificação</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3733751" y="1677762"/>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7988" y="1677762"/>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6041292"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Treinar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476409"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5599014" y="1684441"/>
          <a:ext cx="2621186" cy="1048474"/>
        </a:xfrm>
        <a:prstGeom prst="chevron">
          <a:avLst/>
        </a:prstGeom>
        <a:solidFill>
          <a:srgbClr val="6ADB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Treinamento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Modelos</a:t>
          </a:r>
        </a:p>
      </dsp:txBody>
      <dsp:txXfrm>
        <a:off x="6123251" y="1684441"/>
        <a:ext cx="1572712" cy="1048474"/>
      </dsp:txXfrm>
    </dsp:sp>
    <dsp:sp modelId="{AB221D9A-7F37-4CAE-AD4A-F7B2EE76FEFF}">
      <dsp:nvSpPr>
        <dsp:cNvPr id="0" name=""/>
        <dsp:cNvSpPr/>
      </dsp:nvSpPr>
      <dsp:spPr>
        <a:xfrm>
          <a:off x="96674" y="177394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31791" y="1773942"/>
        <a:ext cx="1305351" cy="870234"/>
      </dsp:txXfrm>
    </dsp:sp>
    <dsp:sp modelId="{3C02ABC0-7D33-441C-AC29-602574AACD69}">
      <dsp:nvSpPr>
        <dsp:cNvPr id="0" name=""/>
        <dsp:cNvSpPr/>
      </dsp:nvSpPr>
      <dsp:spPr>
        <a:xfrm>
          <a:off x="196345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 </a:t>
          </a:r>
        </a:p>
      </dsp:txBody>
      <dsp:txXfrm>
        <a:off x="2398573" y="1778345"/>
        <a:ext cx="1305351" cy="870234"/>
      </dsp:txXfrm>
    </dsp:sp>
    <dsp:sp modelId="{5911DBFA-F4D6-4978-B5B3-9802DED67E7B}">
      <dsp:nvSpPr>
        <dsp:cNvPr id="0" name=""/>
        <dsp:cNvSpPr/>
      </dsp:nvSpPr>
      <dsp:spPr>
        <a:xfrm>
          <a:off x="3816816" y="1778345"/>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Reconhecimento</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De </a:t>
          </a:r>
        </a:p>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Faces</a:t>
          </a:r>
        </a:p>
      </dsp:txBody>
      <dsp:txXfrm>
        <a:off x="4251933" y="1778345"/>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329871" y="1765152"/>
        <a:ext cx="1305351" cy="8702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4020202020204"/>
              </a:defRPr>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4020202020204"/>
              </a:defRPr>
            </a:lvl1pPr>
          </a:lstStyle>
          <a:p>
            <a:fld id="{741C0E9A-CAF1-44BA-8C98-5BE835AC7B3C}" type="datetimeFigureOut">
              <a:rPr lang="pt-BR" smtClean="0"/>
              <a:pPr/>
              <a:t>08/10/2020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4020202020204"/>
              </a:defRPr>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4020202020204"/>
              </a:defRPr>
            </a:lvl1pPr>
          </a:lstStyle>
          <a:p>
            <a:fld id="{4A3CCD0D-6437-4073-8960-8BC5F3D1E700}" type="slidenum">
              <a:rPr lang="pt-BR" smtClean="0"/>
              <a:pPr/>
              <a:t>‹nº›</a:t>
            </a:fld>
            <a:endParaRPr lang="pt-BR" dirty="0"/>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4020202020204"/>
        <a:ea typeface="+mn-ea"/>
        <a:cs typeface="+mn-cs"/>
      </a:defRPr>
    </a:lvl1pPr>
    <a:lvl2pPr marL="457200" algn="l" defTabSz="914400" rtl="0" eaLnBrk="1" latinLnBrk="0" hangingPunct="1">
      <a:defRPr sz="1200" kern="1200">
        <a:solidFill>
          <a:schemeClr val="tx1"/>
        </a:solidFill>
        <a:latin typeface="Open Sans" panose="020B0604020202020204"/>
        <a:ea typeface="+mn-ea"/>
        <a:cs typeface="+mn-cs"/>
      </a:defRPr>
    </a:lvl2pPr>
    <a:lvl3pPr marL="914400" algn="l" defTabSz="914400" rtl="0" eaLnBrk="1" latinLnBrk="0" hangingPunct="1">
      <a:defRPr sz="1200" kern="1200">
        <a:solidFill>
          <a:schemeClr val="tx1"/>
        </a:solidFill>
        <a:latin typeface="Open Sans" panose="020B0604020202020204"/>
        <a:ea typeface="+mn-ea"/>
        <a:cs typeface="+mn-cs"/>
      </a:defRPr>
    </a:lvl3pPr>
    <a:lvl4pPr marL="1371600" algn="l" defTabSz="914400" rtl="0" eaLnBrk="1" latinLnBrk="0" hangingPunct="1">
      <a:defRPr sz="1200" kern="1200">
        <a:solidFill>
          <a:schemeClr val="tx1"/>
        </a:solidFill>
        <a:latin typeface="Open Sans" panose="020B0604020202020204"/>
        <a:ea typeface="+mn-ea"/>
        <a:cs typeface="+mn-cs"/>
      </a:defRPr>
    </a:lvl4pPr>
    <a:lvl5pPr marL="1828800" algn="l" defTabSz="914400" rtl="0" eaLnBrk="1" latinLnBrk="0" hangingPunct="1">
      <a:defRPr sz="1200" kern="1200">
        <a:solidFill>
          <a:schemeClr val="tx1"/>
        </a:solidFill>
        <a:latin typeface="Open Sans"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Tree>
    <p:extLst>
      <p:ext uri="{BB962C8B-B14F-4D97-AF65-F5344CB8AC3E}">
        <p14:creationId xmlns:p14="http://schemas.microsoft.com/office/powerpoint/2010/main" val="139188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dirty="0"/>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dirty="0"/>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dirty="0"/>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rPr dirty="0"/>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dirty="0"/>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676642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80500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252451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792307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67585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53129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81401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37230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01817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86044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003483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panose="020B0604020202020204"/>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dirty="0"/>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37781229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3.jpeg"/><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7.jpe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blog.roboflow.ai/how-to-convert-annotations-from-voc-xml-to-coco-json/" TargetMode="External"/><Relationship Id="rId5" Type="http://schemas.openxmlformats.org/officeDocument/2006/relationships/image" Target="../media/image19.png"/><Relationship Id="rId10" Type="http://schemas.openxmlformats.org/officeDocument/2006/relationships/hyperlink" Target="https://github.com/tzutalin/labelImg" TargetMode="External"/><Relationship Id="rId4" Type="http://schemas.openxmlformats.org/officeDocument/2006/relationships/hyperlink" Target="http://host.robots.ox.ac.uk/pascal/VOC/" TargetMode="External"/><Relationship Id="rId9" Type="http://schemas.openxmlformats.org/officeDocument/2006/relationships/hyperlink" Target="http://www.image-ne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3.xml"/><Relationship Id="rId5" Type="http://schemas.openxmlformats.org/officeDocument/2006/relationships/image" Target="../media/image23.jpg"/><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hyperlink" Target="https://en.wikipedia.org/wiki/Cascading_classifiers" TargetMode="External"/><Relationship Id="rId5" Type="http://schemas.openxmlformats.org/officeDocument/2006/relationships/image" Target="../media/image25.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hyperlink" Target="https://en.wikipedia.org/wiki/Histogram_of_oriented_gradients"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dlib.net/" TargetMode="Externa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hyperlink" Target="https://arxiv.org/pdf/1603.05027.pdf" TargetMode="Externa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41.webp"/></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3.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7.jpeg"/><Relationship Id="rId9"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jpe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6" name="Picture 2">
            <a:extLst>
              <a:ext uri="{FF2B5EF4-FFF2-40B4-BE49-F238E27FC236}">
                <a16:creationId xmlns:a16="http://schemas.microsoft.com/office/drawing/2014/main" id="{85BA7435-7E18-4D59-84FE-475E51F45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6705" y="53240"/>
            <a:ext cx="11997375" cy="6804760"/>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sp>
        <p:nvSpPr>
          <p:cNvPr id="64" name="Google Shape;64;p13"/>
          <p:cNvSpPr txBox="1"/>
          <p:nvPr/>
        </p:nvSpPr>
        <p:spPr>
          <a:xfrm>
            <a:off x="483717"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25/05/2020</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590499"/>
            <a:ext cx="5456681" cy="1180965"/>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pt-BR" sz="2400" dirty="0">
                <a:solidFill>
                  <a:srgbClr val="434343"/>
                </a:solidFill>
                <a:latin typeface="Open Sans" panose="020B0604020202020204" charset="0"/>
                <a:ea typeface="Open Sans" panose="020B0604020202020204" charset="0"/>
                <a:cs typeface="Open Sans" panose="020B0604020202020204" charset="0"/>
              </a:rPr>
              <a:t>Identificação do uso de máscaras de proteção respiratória</a:t>
            </a:r>
          </a:p>
        </p:txBody>
      </p:sp>
      <p:pic>
        <p:nvPicPr>
          <p:cNvPr id="21" name="Imagem 20"/>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494631" y="5145192"/>
            <a:ext cx="2523075" cy="485196"/>
          </a:xfrm>
          <a:prstGeom prst="round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o ar livre, água, grande, navio&#10;&#10;Descrição gerada automaticamente">
            <a:extLst>
              <a:ext uri="{FF2B5EF4-FFF2-40B4-BE49-F238E27FC236}">
                <a16:creationId xmlns:a16="http://schemas.microsoft.com/office/drawing/2014/main" id="{D67F9D96-5B7C-4776-8B6F-C1E4175F82ED}"/>
              </a:ext>
            </a:extLst>
          </p:cNvPr>
          <p:cNvPicPr>
            <a:picLocks noChangeAspect="1"/>
          </p:cNvPicPr>
          <p:nvPr/>
        </p:nvPicPr>
        <p:blipFill rotWithShape="1">
          <a:blip r:embed="rId3">
            <a:extLst>
              <a:ext uri="{28A0092B-C50C-407E-A947-70E740481C1C}">
                <a14:useLocalDpi xmlns:a14="http://schemas.microsoft.com/office/drawing/2010/main" val="0"/>
              </a:ext>
            </a:extLst>
          </a:blip>
          <a:srcRect l="25182"/>
          <a:stretch/>
        </p:blipFill>
        <p:spPr>
          <a:xfrm>
            <a:off x="8759000" y="0"/>
            <a:ext cx="3422966" cy="6858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 Base </a:t>
            </a:r>
            <a:r>
              <a:rPr lang="en-US" dirty="0" err="1">
                <a:solidFill>
                  <a:srgbClr val="434343"/>
                </a:solidFill>
                <a:latin typeface="Open Sans" panose="020B0604020202020204" charset="0"/>
                <a:ea typeface="Open Sans" panose="020B0604020202020204" charset="0"/>
                <a:cs typeface="Open Sans" panose="020B0604020202020204" charset="0"/>
              </a:rPr>
              <a:t>Ampliada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11464</a:t>
            </a:r>
          </a:p>
          <a:p>
            <a:pPr algn="ctr"/>
            <a:r>
              <a:rPr lang="pt-BR" dirty="0">
                <a:solidFill>
                  <a:schemeClr val="bg1"/>
                </a:solidFill>
                <a:latin typeface="Open Sans" panose="020B0604020202020204"/>
              </a:rPr>
              <a:t>ARQUIVOS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5732 imagens RGB;</a:t>
            </a:r>
          </a:p>
          <a:p>
            <a:pPr marL="285750" indent="-285750">
              <a:buFont typeface="Arial" panose="020B0604020202020204" pitchFamily="34" charset="0"/>
              <a:buChar char="•"/>
            </a:pPr>
            <a:r>
              <a:rPr lang="pt-BR" sz="1400" dirty="0">
                <a:solidFill>
                  <a:srgbClr val="434343"/>
                </a:solidFill>
                <a:latin typeface="Open Sans" panose="020B0604020202020204"/>
              </a:rPr>
              <a:t>5732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45516625"/>
              </p:ext>
            </p:extLst>
          </p:nvPr>
        </p:nvGraphicFramePr>
        <p:xfrm>
          <a:off x="3134068" y="3074191"/>
          <a:ext cx="5414962" cy="1052512"/>
        </p:xfrm>
        <a:graphic>
          <a:graphicData uri="http://schemas.openxmlformats.org/presentationml/2006/ole">
            <mc:AlternateContent xmlns:mc="http://schemas.openxmlformats.org/markup-compatibility/2006">
              <mc:Choice xmlns:v="urn:schemas-microsoft-com:vml" Requires="v">
                <p:oleObj spid="_x0000_s5168" name="Worksheet" r:id="rId6" imgW="3775834" imgH="731331" progId="Excel.Sheet.8">
                  <p:embed/>
                </p:oleObj>
              </mc:Choice>
              <mc:Fallback>
                <p:oleObj name="Worksheet" r:id="rId6"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7"/>
                      <a:srcRect/>
                      <a:stretch>
                        <a:fillRect/>
                      </a:stretch>
                    </p:blipFill>
                    <p:spPr bwMode="auto">
                      <a:xfrm>
                        <a:off x="3134068" y="3074191"/>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previamente pelo modelo. </a:t>
            </a:r>
          </a:p>
        </p:txBody>
      </p:sp>
      <p:sp>
        <p:nvSpPr>
          <p:cNvPr id="3" name="CaixaDeTexto 2">
            <a:extLst>
              <a:ext uri="{FF2B5EF4-FFF2-40B4-BE49-F238E27FC236}">
                <a16:creationId xmlns:a16="http://schemas.microsoft.com/office/drawing/2014/main" id="{8802E38A-3A6D-46C9-872C-07259D95EF81}"/>
              </a:ext>
            </a:extLst>
          </p:cNvPr>
          <p:cNvSpPr txBox="1"/>
          <p:nvPr/>
        </p:nvSpPr>
        <p:spPr>
          <a:xfrm>
            <a:off x="661751" y="4597518"/>
            <a:ext cx="7913257" cy="307777"/>
          </a:xfrm>
          <a:prstGeom prst="rect">
            <a:avLst/>
          </a:prstGeom>
          <a:noFill/>
        </p:spPr>
        <p:txBody>
          <a:bodyPr wrap="none" rtlCol="0">
            <a:spAutoFit/>
          </a:bodyPr>
          <a:lstStyle/>
          <a:p>
            <a:r>
              <a:rPr lang="pt-BR" sz="1400" dirty="0">
                <a:latin typeface="Open Sans" panose="020B0604020202020204"/>
              </a:rPr>
              <a:t>OBS.: Para melhorar a performance do modelo, consideramos apenas tamanhos acima de 20x20</a:t>
            </a:r>
          </a:p>
        </p:txBody>
      </p:sp>
      <p:graphicFrame>
        <p:nvGraphicFramePr>
          <p:cNvPr id="16" name="Object 111">
            <a:extLst>
              <a:ext uri="{FF2B5EF4-FFF2-40B4-BE49-F238E27FC236}">
                <a16:creationId xmlns:a16="http://schemas.microsoft.com/office/drawing/2014/main" id="{E8D11E97-54EE-4612-8D71-4C0C7EEF0FEE}"/>
              </a:ext>
            </a:extLst>
          </p:cNvPr>
          <p:cNvGraphicFramePr>
            <a:graphicFrameLocks noChangeAspect="1"/>
          </p:cNvGraphicFramePr>
          <p:nvPr>
            <p:extLst>
              <p:ext uri="{D42A27DB-BD31-4B8C-83A1-F6EECF244321}">
                <p14:modId xmlns:p14="http://schemas.microsoft.com/office/powerpoint/2010/main" val="3864058731"/>
              </p:ext>
            </p:extLst>
          </p:nvPr>
        </p:nvGraphicFramePr>
        <p:xfrm>
          <a:off x="3090107" y="5056882"/>
          <a:ext cx="5414962" cy="1052512"/>
        </p:xfrm>
        <a:graphic>
          <a:graphicData uri="http://schemas.openxmlformats.org/presentationml/2006/ole">
            <mc:AlternateContent xmlns:mc="http://schemas.openxmlformats.org/markup-compatibility/2006">
              <mc:Choice xmlns:v="urn:schemas-microsoft-com:vml" Requires="v">
                <p:oleObj spid="_x0000_s5169" name="Worksheet" r:id="rId8" imgW="3775834" imgH="731331" progId="Excel.Sheet.8">
                  <p:embed/>
                </p:oleObj>
              </mc:Choice>
              <mc:Fallback>
                <p:oleObj name="Worksheet" r:id="rId8" imgW="3775834" imgH="731331" progId="Excel.Sheet.8">
                  <p:embed/>
                  <p:pic>
                    <p:nvPicPr>
                      <p:cNvPr id="13" name="Object 111">
                        <a:extLst>
                          <a:ext uri="{FF2B5EF4-FFF2-40B4-BE49-F238E27FC236}">
                            <a16:creationId xmlns:a16="http://schemas.microsoft.com/office/drawing/2014/main" id="{17A0534F-9A3E-4962-AF78-68860BFE09EB}"/>
                          </a:ext>
                        </a:extLst>
                      </p:cNvPr>
                      <p:cNvPicPr>
                        <a:picLocks noChangeAspect="1" noChangeArrowheads="1"/>
                      </p:cNvPicPr>
                      <p:nvPr/>
                    </p:nvPicPr>
                    <p:blipFill>
                      <a:blip r:embed="rId9"/>
                      <a:srcRect/>
                      <a:stretch>
                        <a:fillRect/>
                      </a:stretch>
                    </p:blipFill>
                    <p:spPr bwMode="auto">
                      <a:xfrm>
                        <a:off x="3090107" y="505688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9934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188549" y="968599"/>
            <a:ext cx="9979850" cy="738664"/>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pt-BR" sz="1400" dirty="0">
                <a:solidFill>
                  <a:srgbClr val="434343"/>
                </a:solidFill>
                <a:latin typeface="Open Sans" panose="020B0604020202020204"/>
              </a:rPr>
              <a:t>A base de dados apresenta </a:t>
            </a:r>
            <a:r>
              <a:rPr lang="pt-BR" sz="1400" b="1" dirty="0">
                <a:solidFill>
                  <a:srgbClr val="434343"/>
                </a:solidFill>
                <a:latin typeface="Open Sans" panose="020B0604020202020204"/>
              </a:rPr>
              <a:t>3 classes </a:t>
            </a:r>
            <a:r>
              <a:rPr lang="pt-BR" sz="1400" dirty="0">
                <a:solidFill>
                  <a:srgbClr val="434343"/>
                </a:solidFill>
                <a:latin typeface="Open Sans" panose="020B0604020202020204"/>
              </a:rPr>
              <a:t>desbalanceadas que foram submetidas a transformações para ficarem com número de elementos </a:t>
            </a:r>
            <a:r>
              <a:rPr lang="pt-BR" sz="1400" b="1" dirty="0">
                <a:solidFill>
                  <a:srgbClr val="434343"/>
                </a:solidFill>
                <a:latin typeface="Open Sans" panose="020B0604020202020204"/>
              </a:rPr>
              <a:t>próximos</a:t>
            </a:r>
            <a:r>
              <a:rPr lang="pt-BR" sz="1400" dirty="0">
                <a:solidFill>
                  <a:srgbClr val="434343"/>
                </a:solidFill>
                <a:latin typeface="Open Sans" panose="020B0604020202020204"/>
              </a:rPr>
              <a:t>. O LFW resolveu o problema da classe </a:t>
            </a:r>
            <a:r>
              <a:rPr lang="pt-BR" sz="1400" i="1" dirty="0" err="1">
                <a:solidFill>
                  <a:srgbClr val="434343"/>
                </a:solidFill>
                <a:latin typeface="Open Sans" panose="020B0604020202020204"/>
              </a:rPr>
              <a:t>without_mask</a:t>
            </a:r>
            <a:r>
              <a:rPr lang="pt-BR" sz="1400" dirty="0">
                <a:solidFill>
                  <a:srgbClr val="434343"/>
                </a:solidFill>
                <a:latin typeface="Open Sans" panose="020B0604020202020204"/>
              </a:rPr>
              <a:t>, porém ainda tínhamos um problema com a classe </a:t>
            </a:r>
            <a:r>
              <a:rPr lang="pt-BR" sz="1400" i="1" dirty="0" err="1">
                <a:solidFill>
                  <a:srgbClr val="434343"/>
                </a:solidFill>
                <a:latin typeface="Open Sans" panose="020B0604020202020204"/>
              </a:rPr>
              <a:t>mask_weared_incorrect</a:t>
            </a:r>
            <a:r>
              <a:rPr lang="pt-BR" sz="1400" i="1" dirty="0">
                <a:solidFill>
                  <a:srgbClr val="434343"/>
                </a:solidFill>
                <a:latin typeface="Open Sans" panose="020B0604020202020204"/>
              </a:rPr>
              <a:t> </a:t>
            </a:r>
            <a:r>
              <a:rPr lang="pt-BR" sz="1400" dirty="0">
                <a:solidFill>
                  <a:srgbClr val="434343"/>
                </a:solidFill>
                <a:latin typeface="Open Sans" panose="020B0604020202020204"/>
              </a:rPr>
              <a:t>e um problema com o tamanho da amostra. </a:t>
            </a: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1170DB6D-998B-420C-8321-3486ED49C7AD}"/>
              </a:ext>
            </a:extLst>
          </p:cNvPr>
          <p:cNvPicPr>
            <a:picLocks noChangeAspect="1"/>
          </p:cNvPicPr>
          <p:nvPr/>
        </p:nvPicPr>
        <p:blipFill rotWithShape="1">
          <a:blip r:embed="rId3">
            <a:extLst>
              <a:ext uri="{28A0092B-C50C-407E-A947-70E740481C1C}">
                <a14:useLocalDpi xmlns:a14="http://schemas.microsoft.com/office/drawing/2010/main" val="0"/>
              </a:ext>
            </a:extLst>
          </a:blip>
          <a:srcRect b="58837"/>
          <a:stretch/>
        </p:blipFill>
        <p:spPr>
          <a:xfrm>
            <a:off x="188549" y="1705692"/>
            <a:ext cx="2784454" cy="4600908"/>
          </a:xfrm>
          <a:prstGeom prst="rect">
            <a:avLst/>
          </a:prstGeom>
        </p:spPr>
      </p:pic>
      <p:sp>
        <p:nvSpPr>
          <p:cNvPr id="13" name="CaixaDeTexto 12">
            <a:extLst>
              <a:ext uri="{FF2B5EF4-FFF2-40B4-BE49-F238E27FC236}">
                <a16:creationId xmlns:a16="http://schemas.microsoft.com/office/drawing/2014/main" id="{F1C3BC2E-A0B4-44C2-93A7-E1BB249E8A0B}"/>
              </a:ext>
            </a:extLst>
          </p:cNvPr>
          <p:cNvSpPr txBox="1"/>
          <p:nvPr/>
        </p:nvSpPr>
        <p:spPr>
          <a:xfrm>
            <a:off x="7536489" y="3941347"/>
            <a:ext cx="2323072" cy="646331"/>
          </a:xfrm>
          <a:prstGeom prst="rect">
            <a:avLst/>
          </a:prstGeom>
          <a:noFill/>
        </p:spPr>
        <p:txBody>
          <a:bodyPr wrap="none" rtlCol="0">
            <a:spAutoFit/>
          </a:bodyPr>
          <a:lstStyle/>
          <a:p>
            <a:r>
              <a:rPr lang="da-DK" b="1" dirty="0">
                <a:solidFill>
                  <a:srgbClr val="434343"/>
                </a:solidFill>
                <a:latin typeface="Open Sans"/>
                <a:ea typeface="Open Sans"/>
                <a:cs typeface="Open Sans"/>
              </a:rPr>
              <a:t>Data Augmantation</a:t>
            </a:r>
          </a:p>
          <a:p>
            <a:endParaRPr lang="pt-BR" dirty="0"/>
          </a:p>
        </p:txBody>
      </p:sp>
      <p:sp>
        <p:nvSpPr>
          <p:cNvPr id="26" name="CaixaDeTexto 25">
            <a:extLst>
              <a:ext uri="{FF2B5EF4-FFF2-40B4-BE49-F238E27FC236}">
                <a16:creationId xmlns:a16="http://schemas.microsoft.com/office/drawing/2014/main" id="{148FC6F1-C9D9-471E-B2C4-1B65B6826911}"/>
              </a:ext>
            </a:extLst>
          </p:cNvPr>
          <p:cNvSpPr txBox="1"/>
          <p:nvPr/>
        </p:nvSpPr>
        <p:spPr>
          <a:xfrm>
            <a:off x="7699123" y="1705692"/>
            <a:ext cx="1615507" cy="646331"/>
          </a:xfrm>
          <a:prstGeom prst="rect">
            <a:avLst/>
          </a:prstGeom>
          <a:noFill/>
        </p:spPr>
        <p:txBody>
          <a:bodyPr wrap="none" rtlCol="0">
            <a:spAutoFit/>
          </a:bodyPr>
          <a:lstStyle/>
          <a:p>
            <a:r>
              <a:rPr lang="da-DK" b="1" dirty="0">
                <a:solidFill>
                  <a:srgbClr val="434343"/>
                </a:solidFill>
                <a:latin typeface="Open Sans"/>
                <a:ea typeface="Open Sans"/>
                <a:cs typeface="Open Sans"/>
              </a:rPr>
              <a:t>Novos Dados</a:t>
            </a:r>
          </a:p>
          <a:p>
            <a:endParaRPr lang="pt-BR" dirty="0"/>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6449939" y="2120616"/>
            <a:ext cx="4407540" cy="1151806"/>
          </a:xfrm>
          <a:prstGeom prst="rect">
            <a:avLst/>
          </a:prstGeom>
          <a:noFill/>
          <a:ln>
            <a:noFill/>
          </a:ln>
        </p:spPr>
        <p:txBody>
          <a:bodyPr spcFirstLastPara="1" wrap="square" lIns="91425" tIns="91425" rIns="91425" bIns="91425" anchor="t" anchorCtr="0">
            <a:noAutofit/>
          </a:bodyPr>
          <a:lstStyle/>
          <a:p>
            <a:pPr lvl="0" algn="just"/>
            <a:r>
              <a:rPr lang="pt-BR" sz="1400" dirty="0">
                <a:solidFill>
                  <a:srgbClr val="434343"/>
                </a:solidFill>
                <a:latin typeface="Open Sans"/>
                <a:ea typeface="Open Sans"/>
                <a:cs typeface="Open Sans"/>
                <a:sym typeface="Open Sans"/>
              </a:rPr>
              <a:t>Foram adicionadas </a:t>
            </a:r>
            <a:r>
              <a:rPr lang="pt-BR" sz="1400" b="1" dirty="0">
                <a:solidFill>
                  <a:srgbClr val="434343"/>
                </a:solidFill>
                <a:latin typeface="Open Sans"/>
                <a:ea typeface="Open Sans"/>
                <a:cs typeface="Open Sans"/>
                <a:sym typeface="Open Sans"/>
              </a:rPr>
              <a:t>imagens públicas </a:t>
            </a:r>
            <a:r>
              <a:rPr lang="pt-BR" sz="1400" dirty="0">
                <a:solidFill>
                  <a:srgbClr val="434343"/>
                </a:solidFill>
                <a:latin typeface="Open Sans"/>
                <a:ea typeface="Open Sans"/>
                <a:cs typeface="Open Sans"/>
                <a:sym typeface="Open Sans"/>
              </a:rPr>
              <a:t>retiradas de reportagens sobre “Reabertura do comércio na Pandemia”, “Protestos pelo mundo” (governo e George Floyd) , também “Uso incorreto de máscaras” e “celebridades de máscara”. Este processo deve ser </a:t>
            </a:r>
            <a:r>
              <a:rPr lang="pt-BR" sz="1400" b="1" dirty="0">
                <a:solidFill>
                  <a:srgbClr val="434343"/>
                </a:solidFill>
                <a:latin typeface="Open Sans"/>
                <a:ea typeface="Open Sans"/>
                <a:cs typeface="Open Sans"/>
                <a:sym typeface="Open Sans"/>
              </a:rPr>
              <a:t>contínuo durante o trabalho</a:t>
            </a:r>
            <a:r>
              <a:rPr lang="pt-BR" sz="1400" dirty="0">
                <a:solidFill>
                  <a:srgbClr val="434343"/>
                </a:solidFill>
                <a:latin typeface="Open Sans"/>
                <a:ea typeface="Open Sans"/>
                <a:cs typeface="Open Sans"/>
                <a:sym typeface="Open Sans"/>
              </a:rPr>
              <a:t>.</a:t>
            </a:r>
            <a:endParaRPr sz="14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58602" y="4727252"/>
            <a:ext cx="2628806" cy="2116755"/>
          </a:xfrm>
          <a:prstGeom prst="rect">
            <a:avLst/>
          </a:prstGeom>
          <a:noFill/>
          <a:ln>
            <a:noFill/>
          </a:ln>
        </p:spPr>
      </p:pic>
      <p:pic>
        <p:nvPicPr>
          <p:cNvPr id="16" name="Imagem 15">
            <a:extLst>
              <a:ext uri="{FF2B5EF4-FFF2-40B4-BE49-F238E27FC236}">
                <a16:creationId xmlns:a16="http://schemas.microsoft.com/office/drawing/2014/main" id="{104C3AFD-6DEE-4962-A6DD-2AC9FF41FEA3}"/>
              </a:ext>
            </a:extLst>
          </p:cNvPr>
          <p:cNvPicPr>
            <a:picLocks noChangeAspect="1"/>
          </p:cNvPicPr>
          <p:nvPr/>
        </p:nvPicPr>
        <p:blipFill rotWithShape="1">
          <a:blip r:embed="rId3">
            <a:extLst>
              <a:ext uri="{28A0092B-C50C-407E-A947-70E740481C1C}">
                <a14:useLocalDpi xmlns:a14="http://schemas.microsoft.com/office/drawing/2010/main" val="0"/>
              </a:ext>
            </a:extLst>
          </a:blip>
          <a:srcRect t="58437" b="191"/>
          <a:stretch/>
        </p:blipFill>
        <p:spPr>
          <a:xfrm>
            <a:off x="2992988" y="1687750"/>
            <a:ext cx="2777804" cy="4613160"/>
          </a:xfrm>
          <a:prstGeom prst="rect">
            <a:avLst/>
          </a:prstGeom>
        </p:spPr>
      </p:pic>
      <p:sp>
        <p:nvSpPr>
          <p:cNvPr id="2" name="CaixaDeTexto 1">
            <a:extLst>
              <a:ext uri="{FF2B5EF4-FFF2-40B4-BE49-F238E27FC236}">
                <a16:creationId xmlns:a16="http://schemas.microsoft.com/office/drawing/2014/main" id="{DF088563-7AFE-4300-B717-91133105E121}"/>
              </a:ext>
            </a:extLst>
          </p:cNvPr>
          <p:cNvSpPr txBox="1"/>
          <p:nvPr/>
        </p:nvSpPr>
        <p:spPr>
          <a:xfrm>
            <a:off x="7443752" y="4361710"/>
            <a:ext cx="1010598"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Contraste</a:t>
            </a:r>
          </a:p>
        </p:txBody>
      </p:sp>
      <p:sp>
        <p:nvSpPr>
          <p:cNvPr id="3" name="CaixaDeTexto 2">
            <a:extLst>
              <a:ext uri="{FF2B5EF4-FFF2-40B4-BE49-F238E27FC236}">
                <a16:creationId xmlns:a16="http://schemas.microsoft.com/office/drawing/2014/main" id="{54ECBC7F-2675-4F80-A780-6E307B6FCE19}"/>
              </a:ext>
            </a:extLst>
          </p:cNvPr>
          <p:cNvSpPr txBox="1"/>
          <p:nvPr/>
        </p:nvSpPr>
        <p:spPr>
          <a:xfrm>
            <a:off x="10353210" y="4366414"/>
            <a:ext cx="748923"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Brilho</a:t>
            </a:r>
          </a:p>
        </p:txBody>
      </p:sp>
      <p:sp>
        <p:nvSpPr>
          <p:cNvPr id="21" name="CaixaDeTexto 20">
            <a:extLst>
              <a:ext uri="{FF2B5EF4-FFF2-40B4-BE49-F238E27FC236}">
                <a16:creationId xmlns:a16="http://schemas.microsoft.com/office/drawing/2014/main" id="{50E294EB-5414-455A-81F7-EECBD4A079E3}"/>
              </a:ext>
            </a:extLst>
          </p:cNvPr>
          <p:cNvSpPr txBox="1"/>
          <p:nvPr/>
        </p:nvSpPr>
        <p:spPr>
          <a:xfrm>
            <a:off x="6560528" y="4357383"/>
            <a:ext cx="904799"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Rotação</a:t>
            </a:r>
          </a:p>
        </p:txBody>
      </p:sp>
      <p:sp>
        <p:nvSpPr>
          <p:cNvPr id="24" name="CaixaDeTexto 23">
            <a:extLst>
              <a:ext uri="{FF2B5EF4-FFF2-40B4-BE49-F238E27FC236}">
                <a16:creationId xmlns:a16="http://schemas.microsoft.com/office/drawing/2014/main" id="{2FC17B0D-3A99-4DB5-9087-2D01F8D1C459}"/>
              </a:ext>
            </a:extLst>
          </p:cNvPr>
          <p:cNvSpPr txBox="1"/>
          <p:nvPr/>
        </p:nvSpPr>
        <p:spPr>
          <a:xfrm>
            <a:off x="8474335" y="4357629"/>
            <a:ext cx="84029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Nitidez</a:t>
            </a:r>
          </a:p>
        </p:txBody>
      </p:sp>
      <p:sp>
        <p:nvSpPr>
          <p:cNvPr id="25" name="CaixaDeTexto 24">
            <a:extLst>
              <a:ext uri="{FF2B5EF4-FFF2-40B4-BE49-F238E27FC236}">
                <a16:creationId xmlns:a16="http://schemas.microsoft.com/office/drawing/2014/main" id="{ABE573D5-A7F4-4D8E-9065-07F5B85303B9}"/>
              </a:ext>
            </a:extLst>
          </p:cNvPr>
          <p:cNvSpPr txBox="1"/>
          <p:nvPr/>
        </p:nvSpPr>
        <p:spPr>
          <a:xfrm>
            <a:off x="9293672" y="4357383"/>
            <a:ext cx="1027845" cy="276999"/>
          </a:xfrm>
          <a:prstGeom prst="rect">
            <a:avLst/>
          </a:prstGeom>
          <a:noFill/>
        </p:spPr>
        <p:txBody>
          <a:bodyPr wrap="none" rtlCol="0">
            <a:spAutoFit/>
          </a:bodyPr>
          <a:lstStyle/>
          <a:p>
            <a:pPr marL="171450" indent="-171450">
              <a:buFont typeface="Arial" panose="020B0604020202020204" pitchFamily="34" charset="0"/>
              <a:buChar char="•"/>
            </a:pPr>
            <a:r>
              <a:rPr lang="pt-BR" sz="1200" dirty="0">
                <a:latin typeface="Open Sans" panose="020B0604020202020204"/>
              </a:rPr>
              <a:t>Saturação</a:t>
            </a:r>
          </a:p>
        </p:txBody>
      </p:sp>
      <p:sp>
        <p:nvSpPr>
          <p:cNvPr id="4" name="CaixaDeTexto 3">
            <a:extLst>
              <a:ext uri="{FF2B5EF4-FFF2-40B4-BE49-F238E27FC236}">
                <a16:creationId xmlns:a16="http://schemas.microsoft.com/office/drawing/2014/main" id="{D7E2CD1B-0DB7-4A58-9B08-91B98E0CA198}"/>
              </a:ext>
            </a:extLst>
          </p:cNvPr>
          <p:cNvSpPr txBox="1"/>
          <p:nvPr/>
        </p:nvSpPr>
        <p:spPr>
          <a:xfrm>
            <a:off x="6528759" y="4762743"/>
            <a:ext cx="4407540" cy="954107"/>
          </a:xfrm>
          <a:prstGeom prst="rect">
            <a:avLst/>
          </a:prstGeom>
          <a:noFill/>
        </p:spPr>
        <p:txBody>
          <a:bodyPr wrap="square" rtlCol="0">
            <a:spAutoFit/>
          </a:bodyPr>
          <a:lstStyle/>
          <a:p>
            <a:pPr algn="just"/>
            <a:r>
              <a:rPr lang="pt-BR" sz="1400" dirty="0">
                <a:latin typeface="Open Sans" panose="020B0604020202020204"/>
              </a:rPr>
              <a:t>Este procedimento permitiu balancear a classe </a:t>
            </a:r>
            <a:r>
              <a:rPr lang="pt-BR" sz="1400" i="1" dirty="0" err="1">
                <a:solidFill>
                  <a:srgbClr val="434343"/>
                </a:solidFill>
                <a:latin typeface="Open Sans" panose="020B0604020202020204"/>
              </a:rPr>
              <a:t>mask_weared_incorrect</a:t>
            </a:r>
            <a:r>
              <a:rPr lang="pt-BR" sz="1400" i="1" dirty="0">
                <a:solidFill>
                  <a:srgbClr val="434343"/>
                </a:solidFill>
                <a:latin typeface="Open Sans" panose="020B0604020202020204"/>
              </a:rPr>
              <a:t> </a:t>
            </a:r>
            <a:r>
              <a:rPr lang="pt-BR" sz="1400" dirty="0">
                <a:solidFill>
                  <a:srgbClr val="434343"/>
                </a:solidFill>
                <a:latin typeface="Open Sans" panose="020B0604020202020204"/>
              </a:rPr>
              <a:t>com relação</a:t>
            </a:r>
            <a:r>
              <a:rPr lang="pt-BR" sz="1400" dirty="0">
                <a:latin typeface="Open Sans" panose="020B0604020202020204"/>
              </a:rPr>
              <a:t> as outras classes e também triplicar a quantidade de fotos em todas as categorias.</a:t>
            </a:r>
          </a:p>
        </p:txBody>
      </p:sp>
    </p:spTree>
    <p:extLst>
      <p:ext uri="{BB962C8B-B14F-4D97-AF65-F5344CB8AC3E}">
        <p14:creationId xmlns:p14="http://schemas.microsoft.com/office/powerpoint/2010/main" val="140406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3.iii.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Filtros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0001"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3086135" y="1661928"/>
            <a:ext cx="7474337"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eta: para a Direita 11">
            <a:extLst>
              <a:ext uri="{FF2B5EF4-FFF2-40B4-BE49-F238E27FC236}">
                <a16:creationId xmlns:a16="http://schemas.microsoft.com/office/drawing/2014/main" id="{E79D9137-65DE-4DD1-BA69-D6FA8B0C6A29}"/>
              </a:ext>
            </a:extLst>
          </p:cNvPr>
          <p:cNvSpPr/>
          <p:nvPr/>
        </p:nvSpPr>
        <p:spPr>
          <a:xfrm>
            <a:off x="4969565" y="2228474"/>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eta: para a Direita 12">
            <a:extLst>
              <a:ext uri="{FF2B5EF4-FFF2-40B4-BE49-F238E27FC236}">
                <a16:creationId xmlns:a16="http://schemas.microsoft.com/office/drawing/2014/main" id="{16CCE95A-774C-4A36-B18A-E9D8B3E30EF7}"/>
              </a:ext>
            </a:extLst>
          </p:cNvPr>
          <p:cNvSpPr/>
          <p:nvPr/>
        </p:nvSpPr>
        <p:spPr>
          <a:xfrm>
            <a:off x="6801250" y="2761231"/>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36" y="1446333"/>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631527" y="1501885"/>
            <a:ext cx="1968809"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Original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1.706 </a:t>
            </a:r>
            <a:r>
              <a:rPr lang="pt-BR" sz="1200" dirty="0">
                <a:solidFill>
                  <a:prstClr val="white"/>
                </a:solidFill>
                <a:latin typeface="Calibri" panose="020F0502020204030204"/>
              </a:rPr>
              <a:t>arquivos</a:t>
            </a: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 853 imagens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3655434" y="2014200"/>
            <a:ext cx="2125903"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Ampliada</a:t>
            </a:r>
          </a:p>
          <a:p>
            <a:pPr lvl="0">
              <a:defRPr/>
            </a:pPr>
            <a:r>
              <a:rPr lang="pt-BR" sz="1200" dirty="0">
                <a:solidFill>
                  <a:prstClr val="white"/>
                </a:solidFill>
              </a:rPr>
              <a:t>11.464 arquivos, 5732 imagens</a:t>
            </a:r>
            <a:endParaRPr lang="pt-BR" sz="1400" dirty="0">
              <a:solidFill>
                <a:prstClr val="white"/>
              </a:solidFill>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6136" y="1944005"/>
            <a:ext cx="667192" cy="667192"/>
          </a:xfrm>
          <a:prstGeom prst="rect">
            <a:avLst/>
          </a:prstGeom>
        </p:spPr>
      </p:pic>
      <p:pic>
        <p:nvPicPr>
          <p:cNvPr id="15" name="Imagem 14">
            <a:extLst>
              <a:ext uri="{FF2B5EF4-FFF2-40B4-BE49-F238E27FC236}">
                <a16:creationId xmlns:a16="http://schemas.microsoft.com/office/drawing/2014/main" id="{6D0CF7C0-B37C-4CB6-BF98-2F415EC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788" y="2487974"/>
            <a:ext cx="699323" cy="699323"/>
          </a:xfrm>
          <a:prstGeom prst="rect">
            <a:avLst/>
          </a:prstGeom>
        </p:spPr>
      </p:pic>
      <p:sp>
        <p:nvSpPr>
          <p:cNvPr id="23" name="Retângulo 22">
            <a:extLst>
              <a:ext uri="{FF2B5EF4-FFF2-40B4-BE49-F238E27FC236}">
                <a16:creationId xmlns:a16="http://schemas.microsoft.com/office/drawing/2014/main" id="{5700B7E6-9777-47C7-A160-CB202A7CF828}"/>
              </a:ext>
            </a:extLst>
          </p:cNvPr>
          <p:cNvSpPr/>
          <p:nvPr/>
        </p:nvSpPr>
        <p:spPr>
          <a:xfrm>
            <a:off x="5491208" y="2578560"/>
            <a:ext cx="157767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Balanceada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7.248 rostos </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Imagem 21">
            <a:extLst>
              <a:ext uri="{FF2B5EF4-FFF2-40B4-BE49-F238E27FC236}">
                <a16:creationId xmlns:a16="http://schemas.microsoft.com/office/drawing/2014/main" id="{EDE40FF9-315D-41F3-A825-84A10CA75E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8404" y="3103590"/>
            <a:ext cx="702774" cy="566547"/>
          </a:xfrm>
          <a:prstGeom prst="rect">
            <a:avLst/>
          </a:prstGeom>
        </p:spPr>
      </p:pic>
      <p:sp>
        <p:nvSpPr>
          <p:cNvPr id="26" name="Retângulo 25">
            <a:extLst>
              <a:ext uri="{FF2B5EF4-FFF2-40B4-BE49-F238E27FC236}">
                <a16:creationId xmlns:a16="http://schemas.microsoft.com/office/drawing/2014/main" id="{B5A3BABB-9133-4EDB-B005-22DBEBC2A342}"/>
              </a:ext>
            </a:extLst>
          </p:cNvPr>
          <p:cNvSpPr/>
          <p:nvPr/>
        </p:nvSpPr>
        <p:spPr>
          <a:xfrm>
            <a:off x="7552955" y="3114052"/>
            <a:ext cx="162576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modelagem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21.744 rostos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Google Shape;115;p18">
            <a:extLst>
              <a:ext uri="{FF2B5EF4-FFF2-40B4-BE49-F238E27FC236}">
                <a16:creationId xmlns:a16="http://schemas.microsoft.com/office/drawing/2014/main" id="{9BF76CB2-7E2E-42E1-B9E6-9ECAE2616509}"/>
              </a:ext>
            </a:extLst>
          </p:cNvPr>
          <p:cNvSpPr txBox="1"/>
          <p:nvPr/>
        </p:nvSpPr>
        <p:spPr>
          <a:xfrm>
            <a:off x="1025240" y="2125631"/>
            <a:ext cx="1975780" cy="219578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Base de partida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Importando todos os itens, a base original contém </a:t>
            </a:r>
            <a:r>
              <a:rPr lang="pt-BR" sz="1200" b="1" dirty="0">
                <a:solidFill>
                  <a:srgbClr val="6ADBD9"/>
                </a:solidFill>
                <a:latin typeface="Open Sans"/>
                <a:sym typeface="Open Sans"/>
              </a:rPr>
              <a:t>1.706</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 registros</a:t>
            </a:r>
            <a:r>
              <a:rPr kumimoji="0" lang="pt-BR" sz="1200" b="1" i="0" u="none" strike="noStrike" kern="1200" cap="none" spc="0" normalizeH="0" baseline="0" noProof="0" dirty="0">
                <a:ln>
                  <a:noFill/>
                </a:ln>
                <a:solidFill>
                  <a:srgbClr val="434343"/>
                </a:solidFill>
                <a:effectLst/>
                <a:uLnTx/>
                <a:uFillTx/>
                <a:latin typeface="Open Sans"/>
                <a:ea typeface="+mn-ea"/>
                <a:cs typeface="+mn-c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sendo que destes </a:t>
            </a:r>
            <a:r>
              <a:rPr kumimoji="0" lang="pt-BR" sz="1200" b="1" i="0" u="none" strike="noStrike" kern="1200" cap="none" spc="0" normalizeH="0" baseline="0" noProof="0" dirty="0">
                <a:ln>
                  <a:noFill/>
                </a:ln>
                <a:solidFill>
                  <a:srgbClr val="6ADBD9"/>
                </a:solidFill>
                <a:effectLst/>
                <a:uLnTx/>
                <a:uFillTx/>
                <a:latin typeface="Open Sans"/>
                <a:ea typeface="+mn-ea"/>
                <a:cs typeface="+mn-cs"/>
                <a:sym typeface="Open Sans"/>
              </a:rPr>
              <a:t>853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são imagens e o restante são arquivos XML com descrição das imagens.</a:t>
            </a:r>
          </a:p>
          <a:p>
            <a:pPr>
              <a:defRPr/>
            </a:pPr>
            <a:r>
              <a:rPr lang="pt-BR" sz="1200" dirty="0">
                <a:solidFill>
                  <a:srgbClr val="434343"/>
                </a:solidFill>
                <a:latin typeface="Open Sans"/>
                <a:sym typeface="Open Sans"/>
              </a:rPr>
              <a:t>O total de rostos são </a:t>
            </a:r>
            <a:r>
              <a:rPr lang="pt-BR" sz="1200" b="1" dirty="0">
                <a:solidFill>
                  <a:srgbClr val="6ADBD9"/>
                </a:solidFill>
                <a:latin typeface="Open Sans"/>
              </a:rPr>
              <a:t>4.072 rostos.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3047819" y="2719160"/>
            <a:ext cx="1763760" cy="254927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Redução da base</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Foi compilado para análise um </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conjunto de 5.732</a:t>
            </a:r>
            <a:r>
              <a:rPr kumimoji="0" lang="pt-BR" sz="1200" b="0" i="0" u="none" strike="noStrike" kern="1200" cap="none" spc="0" normalizeH="0" baseline="0" noProof="0" dirty="0">
                <a:ln>
                  <a:noFill/>
                </a:ln>
                <a:solidFill>
                  <a:srgbClr val="6ADBD9"/>
                </a:solidFill>
                <a:effectLst/>
                <a:uLnTx/>
                <a:uFillTx/>
                <a:latin typeface="Open Sans"/>
                <a:ea typeface="Open Sans"/>
                <a:cs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imagens com vários rostos.</a:t>
            </a:r>
          </a:p>
          <a:p>
            <a:pPr lvl="0">
              <a:defRPr/>
            </a:pPr>
            <a:r>
              <a:rPr lang="pt-BR" sz="1200" dirty="0">
                <a:solidFill>
                  <a:srgbClr val="434343"/>
                </a:solidFill>
                <a:latin typeface="Open Sans"/>
                <a:sym typeface="Open Sans"/>
              </a:rPr>
              <a:t>O total de rostos são </a:t>
            </a:r>
            <a:r>
              <a:rPr lang="pt-BR" sz="1200" b="1" dirty="0">
                <a:solidFill>
                  <a:srgbClr val="6ADBD9"/>
                </a:solidFill>
                <a:latin typeface="Open Sans"/>
                <a:sym typeface="Open Sans"/>
              </a:rPr>
              <a:t>6.821</a:t>
            </a:r>
            <a:r>
              <a:rPr lang="pt-BR" sz="1200" b="1" dirty="0">
                <a:solidFill>
                  <a:srgbClr val="6ADBD9"/>
                </a:solidFill>
                <a:latin typeface="Open Sans"/>
              </a:rPr>
              <a:t> rostos. </a:t>
            </a:r>
            <a:r>
              <a:rPr lang="pt-BR" sz="1200" dirty="0">
                <a:latin typeface="Open Sans"/>
              </a:rPr>
              <a:t>Porém para conseguir treinar com eficiência, filtramos </a:t>
            </a:r>
            <a:r>
              <a:rPr lang="pt-BR" sz="1200" b="1" dirty="0">
                <a:solidFill>
                  <a:srgbClr val="6ADBD9"/>
                </a:solidFill>
                <a:latin typeface="Open Sans"/>
                <a:sym typeface="Open Sans"/>
              </a:rPr>
              <a:t>4.833</a:t>
            </a:r>
            <a:r>
              <a:rPr lang="pt-BR" sz="1200" b="1" dirty="0">
                <a:solidFill>
                  <a:srgbClr val="6ADBD9"/>
                </a:solidFill>
                <a:latin typeface="Open Sans"/>
              </a:rPr>
              <a:t> rostos </a:t>
            </a:r>
            <a:r>
              <a:rPr lang="pt-BR" sz="1200" dirty="0">
                <a:latin typeface="Open Sans"/>
              </a:rPr>
              <a:t>maiores que 20X20 pixels.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id="{AF6AA49C-E984-4ED1-8587-CAE44EAD4ED2}"/>
              </a:ext>
            </a:extLst>
          </p:cNvPr>
          <p:cNvSpPr txBox="1"/>
          <p:nvPr/>
        </p:nvSpPr>
        <p:spPr>
          <a:xfrm>
            <a:off x="4969217" y="3289844"/>
            <a:ext cx="1763760" cy="282520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Distinção dos alvos</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Após analisar e recortar os rostos rotulados manualmente nas imagens, ficamos com </a:t>
            </a:r>
            <a:r>
              <a:rPr lang="pt-BR" sz="1200" b="1" dirty="0">
                <a:solidFill>
                  <a:srgbClr val="6ADBD9"/>
                </a:solidFill>
                <a:latin typeface="Open Sans"/>
                <a:ea typeface="Open Sans"/>
                <a:cs typeface="Open Sans"/>
                <a:sym typeface="Open Sans"/>
              </a:rPr>
              <a:t>7.248</a:t>
            </a:r>
            <a:r>
              <a:rPr kumimoji="0" lang="pt-BR" sz="1200" b="1" i="0" u="none" strike="noStrike" kern="1200" cap="none" spc="0" normalizeH="0" baseline="0" noProof="0" dirty="0">
                <a:ln>
                  <a:noFill/>
                </a:ln>
                <a:solidFill>
                  <a:srgbClr val="6ADBD9"/>
                </a:solidFill>
                <a:effectLst/>
                <a:uLnTx/>
                <a:uFillTx/>
                <a:latin typeface="Open Sans"/>
                <a:ea typeface="Open Sans"/>
                <a:cs typeface="Open Sans"/>
                <a:sym typeface="Open Sans"/>
              </a:rPr>
              <a:t> rostos,</a:t>
            </a:r>
            <a:r>
              <a:rPr kumimoji="0" lang="pt-BR" sz="1200" i="0" u="none" strike="noStrike" kern="1200" cap="none" spc="0" normalizeH="0" baseline="0" noProof="0" dirty="0">
                <a:ln>
                  <a:noFill/>
                </a:ln>
                <a:effectLst/>
                <a:uLnTx/>
                <a:uFillTx/>
                <a:latin typeface="Open Sans"/>
                <a:ea typeface="Open Sans"/>
                <a:cs typeface="Open Sans"/>
                <a:sym typeface="Open Sans"/>
              </a:rPr>
              <a:t> utilizando a </a:t>
            </a:r>
            <a:r>
              <a:rPr lang="pt-BR" sz="1200" dirty="0">
                <a:latin typeface="Open Sans"/>
                <a:ea typeface="Open Sans"/>
                <a:cs typeface="Open Sans"/>
                <a:sym typeface="Open Sans"/>
              </a:rPr>
              <a:t>técnica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conseguimos balancear as classes</a:t>
            </a:r>
            <a:r>
              <a:rPr kumimoji="0" lang="pt-BR" sz="1200" i="0" u="none" strike="noStrike" kern="1200" cap="none" spc="0" normalizeH="0" baseline="0" noProof="0" dirty="0">
                <a:ln>
                  <a:noFill/>
                </a:ln>
                <a:effectLst/>
                <a:uLnTx/>
                <a:uFillTx/>
                <a:latin typeface="Open Sans"/>
                <a:ea typeface="Open Sans"/>
                <a:cs typeface="Open Sans"/>
                <a:sym typeface="Open Sans"/>
              </a:rPr>
              <a:t>.</a:t>
            </a:r>
            <a:endParaRPr kumimoji="0" sz="1800" i="0" u="none" strike="noStrike" kern="1200" cap="none" spc="0" normalizeH="0" baseline="0" noProof="0" dirty="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31" name="Google Shape;115;p18">
            <a:extLst>
              <a:ext uri="{FF2B5EF4-FFF2-40B4-BE49-F238E27FC236}">
                <a16:creationId xmlns:a16="http://schemas.microsoft.com/office/drawing/2014/main" id="{74D060CE-8BD5-43B0-BEC1-53567B90E390}"/>
              </a:ext>
            </a:extLst>
          </p:cNvPr>
          <p:cNvSpPr txBox="1"/>
          <p:nvPr/>
        </p:nvSpPr>
        <p:spPr>
          <a:xfrm>
            <a:off x="6800009" y="3793933"/>
            <a:ext cx="1763760" cy="245739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solidFill>
                  <a:srgbClr val="434343"/>
                </a:solidFill>
                <a:latin typeface="Open Sans"/>
                <a:ea typeface="Open Sans"/>
                <a:cs typeface="Open Sans"/>
              </a:rPr>
              <a:t>Base final</a:t>
            </a: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lvl="0">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a:t>
            </a:r>
            <a:r>
              <a:rPr lang="pt-BR" sz="1200" dirty="0">
                <a:solidFill>
                  <a:srgbClr val="434343"/>
                </a:solidFill>
                <a:latin typeface="Open Sans"/>
                <a:ea typeface="Open Sans"/>
                <a:cs typeface="Open Sans"/>
                <a:sym typeface="Open Sans"/>
              </a:rPr>
              <a:t>criada com </a:t>
            </a:r>
            <a:r>
              <a:rPr lang="pt-BR" sz="1200" b="1" i="1" dirty="0">
                <a:solidFill>
                  <a:srgbClr val="6ADBD9"/>
                </a:solidFill>
                <a:latin typeface="Open Sans"/>
                <a:sym typeface="Open Sans"/>
              </a:rPr>
              <a:t>data </a:t>
            </a:r>
            <a:r>
              <a:rPr lang="pt-BR" sz="1200" b="1" i="1" dirty="0" err="1">
                <a:solidFill>
                  <a:srgbClr val="6ADBD9"/>
                </a:solidFill>
                <a:latin typeface="Open Sans"/>
                <a:sym typeface="Open Sans"/>
              </a:rPr>
              <a:t>augmentation</a:t>
            </a:r>
            <a:r>
              <a:rPr lang="pt-BR" sz="1200" b="1" i="1" dirty="0">
                <a:solidFill>
                  <a:srgbClr val="6ADBD9"/>
                </a:solidFill>
                <a:latin typeface="Open Sans"/>
                <a:sym typeface="Open Sans"/>
              </a:rPr>
              <a:t>, </a:t>
            </a:r>
            <a:r>
              <a:rPr lang="pt-BR" sz="1200" dirty="0">
                <a:latin typeface="Open Sans"/>
                <a:sym typeface="Open Sans"/>
              </a:rPr>
              <a:t>com parâmetros diferentes da etapa anterior para </a:t>
            </a:r>
            <a:r>
              <a:rPr lang="pt-BR" sz="1200" b="1" dirty="0">
                <a:solidFill>
                  <a:srgbClr val="6ADBD9"/>
                </a:solidFill>
                <a:latin typeface="Open Sans"/>
                <a:sym typeface="Open Sans"/>
              </a:rPr>
              <a:t>elevar</a:t>
            </a:r>
            <a:r>
              <a:rPr lang="pt-BR" sz="1200" dirty="0">
                <a:latin typeface="Open Sans"/>
                <a:sym typeface="Open Sans"/>
              </a:rPr>
              <a:t> o numero de itens </a:t>
            </a:r>
            <a:r>
              <a:rPr lang="pt-BR" sz="1200" b="1" dirty="0">
                <a:solidFill>
                  <a:srgbClr val="6ADBD9"/>
                </a:solidFill>
                <a:latin typeface="Open Sans"/>
                <a:sym typeface="Open Sans"/>
              </a:rPr>
              <a:t>em</a:t>
            </a:r>
            <a:r>
              <a:rPr lang="pt-BR" sz="1200" dirty="0">
                <a:latin typeface="Open Sans"/>
                <a:sym typeface="Open Sans"/>
              </a:rPr>
              <a:t> cada classe por </a:t>
            </a:r>
            <a:r>
              <a:rPr lang="pt-BR" sz="1200" b="1" dirty="0">
                <a:solidFill>
                  <a:srgbClr val="6ADBD9"/>
                </a:solidFill>
                <a:latin typeface="Open Sans"/>
                <a:sym typeface="Open Sans"/>
              </a:rPr>
              <a:t>3x</a:t>
            </a:r>
            <a:r>
              <a:rPr lang="pt-BR" sz="1200" dirty="0">
                <a:latin typeface="Open Sans"/>
                <a:sym typeface="Open Sans"/>
              </a:rPr>
              <a:t>.</a:t>
            </a:r>
            <a:r>
              <a:rPr lang="pt-BR" sz="1200" b="1" i="1" dirty="0">
                <a:solidFill>
                  <a:srgbClr val="6ADBD9"/>
                </a:solidFill>
                <a:latin typeface="Open San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 base foi dividida em </a:t>
            </a:r>
            <a:r>
              <a:rPr lang="pt-BR" sz="1200" b="1" dirty="0">
                <a:solidFill>
                  <a:srgbClr val="6ADBD9"/>
                </a:solidFill>
                <a:latin typeface="Open Sans"/>
                <a:sym typeface="Open Sans"/>
              </a:rPr>
              <a:t>70%</a:t>
            </a: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 para treino e 30% para teste.</a:t>
            </a:r>
          </a:p>
        </p:txBody>
      </p:sp>
      <p:sp>
        <p:nvSpPr>
          <p:cNvPr id="33" name="Espaço Reservado para Data 5">
            <a:extLst>
              <a:ext uri="{FF2B5EF4-FFF2-40B4-BE49-F238E27FC236}">
                <a16:creationId xmlns:a16="http://schemas.microsoft.com/office/drawing/2014/main" id="{B04190FB-4732-4C70-A897-FFA84BA11FB1}"/>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4" name="Imagem 23"/>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17052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83328836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62107"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434343"/>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39513"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3221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77547" y="379620"/>
            <a:ext cx="36723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3" name="Retângulo 2">
            <a:extLst>
              <a:ext uri="{FF2B5EF4-FFF2-40B4-BE49-F238E27FC236}">
                <a16:creationId xmlns:a16="http://schemas.microsoft.com/office/drawing/2014/main" id="{4602920A-C902-4C24-B48E-A8A31D4AE1B3}"/>
              </a:ext>
            </a:extLst>
          </p:cNvPr>
          <p:cNvSpPr/>
          <p:nvPr/>
        </p:nvSpPr>
        <p:spPr>
          <a:xfrm>
            <a:off x="2837167" y="1474029"/>
            <a:ext cx="8967207" cy="1600438"/>
          </a:xfrm>
          <a:prstGeom prst="rect">
            <a:avLst/>
          </a:prstGeom>
        </p:spPr>
        <p:txBody>
          <a:bodyPr wrap="square">
            <a:spAutoFit/>
          </a:bodyPr>
          <a:lstStyle/>
          <a:p>
            <a:pPr marL="285750" indent="-285750" algn="just">
              <a:buFont typeface="Arial" panose="020B0604020202020204" pitchFamily="34" charset="0"/>
              <a:buChar char="•"/>
            </a:pPr>
            <a:r>
              <a:rPr lang="pt-BR" sz="1400" dirty="0">
                <a:solidFill>
                  <a:srgbClr val="434343"/>
                </a:solidFill>
                <a:latin typeface="Open Sans" panose="020B0604020202020204" charset="0"/>
              </a:rPr>
              <a:t>Rede de Excelência financiada pela União Europeia, que realizou o </a:t>
            </a:r>
            <a:r>
              <a:rPr lang="pt-BR" sz="1400" i="1"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Visual </a:t>
            </a:r>
            <a:r>
              <a:rPr lang="pt-BR" sz="1400" i="1"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Object</a:t>
            </a:r>
            <a:r>
              <a:rPr lang="pt-BR" sz="1400" i="1" dirty="0">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 </a:t>
            </a:r>
            <a:r>
              <a:rPr lang="pt-BR" sz="1400" i="1" dirty="0" err="1">
                <a:solidFill>
                  <a:srgbClr val="434343"/>
                </a:solidFill>
                <a:latin typeface="Open Sans" panose="020B0604020202020204" charset="0"/>
                <a:hlinkClick r:id="rId4">
                  <a:extLst>
                    <a:ext uri="{A12FA001-AC4F-418D-AE19-62706E023703}">
                      <ahyp:hlinkClr xmlns:ahyp="http://schemas.microsoft.com/office/drawing/2018/hyperlinkcolor" val="tx"/>
                    </a:ext>
                  </a:extLst>
                </a:hlinkClick>
              </a:rPr>
              <a:t>Challenge</a:t>
            </a:r>
            <a:r>
              <a:rPr lang="pt-BR" sz="1400" i="1" dirty="0">
                <a:solidFill>
                  <a:srgbClr val="434343"/>
                </a:solidFill>
                <a:latin typeface="Open Sans" panose="020B0604020202020204" charset="0"/>
              </a:rPr>
              <a:t> (</a:t>
            </a:r>
            <a:r>
              <a:rPr lang="pt-BR" sz="1400" b="1" dirty="0">
                <a:solidFill>
                  <a:srgbClr val="434343"/>
                </a:solidFill>
                <a:latin typeface="Open Sans" panose="020B0604020202020204" charset="0"/>
              </a:rPr>
              <a:t>VOC</a:t>
            </a:r>
            <a:r>
              <a:rPr lang="pt-BR" sz="1400" dirty="0">
                <a:solidFill>
                  <a:srgbClr val="434343"/>
                </a:solidFill>
                <a:latin typeface="Open Sans" panose="020B0604020202020204" charset="0"/>
              </a:rPr>
              <a:t>). </a:t>
            </a:r>
          </a:p>
          <a:p>
            <a:pPr algn="just"/>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As anotações do </a:t>
            </a:r>
            <a:r>
              <a:rPr lang="pt-BR" sz="1400" b="1" dirty="0">
                <a:solidFill>
                  <a:srgbClr val="434343"/>
                </a:solidFill>
                <a:latin typeface="Open Sans" panose="020B0604020202020204" charset="0"/>
              </a:rPr>
              <a:t>VOC PASCAL </a:t>
            </a:r>
            <a:r>
              <a:rPr lang="pt-BR" sz="1400" dirty="0">
                <a:solidFill>
                  <a:srgbClr val="434343"/>
                </a:solidFill>
                <a:latin typeface="Open Sans" panose="020B0604020202020204" charset="0"/>
              </a:rPr>
              <a:t>foram liberadas em um formato XML, em que </a:t>
            </a:r>
            <a:r>
              <a:rPr lang="pt-BR" sz="1400" b="1" dirty="0">
                <a:solidFill>
                  <a:srgbClr val="434343"/>
                </a:solidFill>
                <a:latin typeface="Open Sans" panose="020B0604020202020204" charset="0"/>
              </a:rPr>
              <a:t>cada imagem possui um arquivo XML </a:t>
            </a:r>
            <a:r>
              <a:rPr lang="pt-BR" sz="1400" dirty="0">
                <a:solidFill>
                  <a:srgbClr val="434343"/>
                </a:solidFill>
                <a:latin typeface="Open Sans" panose="020B0604020202020204" charset="0"/>
              </a:rPr>
              <a:t>que descrevem as caixas delimitadoras das figura. </a:t>
            </a:r>
          </a:p>
          <a:p>
            <a:pPr marL="285750" indent="-285750" algn="just">
              <a:buFont typeface="Arial" panose="020B0604020202020204" pitchFamily="34" charset="0"/>
              <a:buChar char="•"/>
            </a:pPr>
            <a:endParaRPr lang="pt-BR" sz="1400" dirty="0">
              <a:solidFill>
                <a:srgbClr val="434343"/>
              </a:solidFill>
              <a:latin typeface="Open Sans" panose="020B0604020202020204" charset="0"/>
            </a:endParaRPr>
          </a:p>
          <a:p>
            <a:pPr marL="285750" indent="-285750" algn="just">
              <a:buFont typeface="Arial" panose="020B0604020202020204" pitchFamily="34" charset="0"/>
              <a:buChar char="•"/>
            </a:pPr>
            <a:r>
              <a:rPr lang="pt-BR" sz="1400" dirty="0">
                <a:solidFill>
                  <a:srgbClr val="434343"/>
                </a:solidFill>
                <a:latin typeface="Open Sans" panose="020B0604020202020204" charset="0"/>
              </a:rPr>
              <a:t>A base de dados deste trabalho é composta por uma imagem e um arquivo de anotações que seguem esses padrões. </a:t>
            </a:r>
          </a:p>
        </p:txBody>
      </p:sp>
      <p:pic>
        <p:nvPicPr>
          <p:cNvPr id="7" name="Imagem 6" descr="Uma imagem contendo desenho&#10;&#10;Descrição gerada automaticamente">
            <a:extLst>
              <a:ext uri="{FF2B5EF4-FFF2-40B4-BE49-F238E27FC236}">
                <a16:creationId xmlns:a16="http://schemas.microsoft.com/office/drawing/2014/main" id="{20A40643-0AEE-4032-8271-C393794CD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479" y="355590"/>
            <a:ext cx="2214700" cy="778310"/>
          </a:xfrm>
          <a:prstGeom prst="rect">
            <a:avLst/>
          </a:prstGeom>
        </p:spPr>
      </p:pic>
      <p:sp>
        <p:nvSpPr>
          <p:cNvPr id="8" name="CaixaDeTexto 7">
            <a:extLst>
              <a:ext uri="{FF2B5EF4-FFF2-40B4-BE49-F238E27FC236}">
                <a16:creationId xmlns:a16="http://schemas.microsoft.com/office/drawing/2014/main" id="{D7047933-2585-408E-8706-3ED5E8EA4592}"/>
              </a:ext>
            </a:extLst>
          </p:cNvPr>
          <p:cNvSpPr txBox="1"/>
          <p:nvPr/>
        </p:nvSpPr>
        <p:spPr>
          <a:xfrm>
            <a:off x="4271869" y="5379349"/>
            <a:ext cx="8624454" cy="276999"/>
          </a:xfrm>
          <a:prstGeom prst="rect">
            <a:avLst/>
          </a:prstGeom>
          <a:noFill/>
        </p:spPr>
        <p:txBody>
          <a:bodyPr wrap="square" rtlCol="0">
            <a:spAutoFit/>
          </a:bodyPr>
          <a:lstStyle/>
          <a:p>
            <a:r>
              <a:rPr lang="pt-BR" sz="1200" dirty="0">
                <a:hlinkClick r:id="rId6"/>
              </a:rPr>
              <a:t>https://blog.roboflow.ai/how-to-convert-annotations-from-voc-xml-to-coco-json/</a:t>
            </a:r>
            <a:endParaRPr lang="pt-BR" sz="1200" dirty="0"/>
          </a:p>
        </p:txBody>
      </p:sp>
      <p:sp>
        <p:nvSpPr>
          <p:cNvPr id="12" name="CaixaDeTexto 11">
            <a:extLst>
              <a:ext uri="{FF2B5EF4-FFF2-40B4-BE49-F238E27FC236}">
                <a16:creationId xmlns:a16="http://schemas.microsoft.com/office/drawing/2014/main" id="{2946B584-4087-4AB4-8497-358A1C1921F9}"/>
              </a:ext>
            </a:extLst>
          </p:cNvPr>
          <p:cNvSpPr txBox="1"/>
          <p:nvPr/>
        </p:nvSpPr>
        <p:spPr>
          <a:xfrm>
            <a:off x="2909941" y="532152"/>
            <a:ext cx="8016810" cy="646331"/>
          </a:xfrm>
          <a:prstGeom prst="rect">
            <a:avLst/>
          </a:prstGeom>
          <a:noFill/>
        </p:spPr>
        <p:txBody>
          <a:bodyPr wrap="none" rtlCol="0">
            <a:spAutoFit/>
          </a:bodyPr>
          <a:lstStyle/>
          <a:p>
            <a:r>
              <a:rPr lang="pt-BR" b="1" dirty="0">
                <a:solidFill>
                  <a:srgbClr val="434343"/>
                </a:solidFill>
                <a:latin typeface="Open Sans" panose="020B0604020202020204" charset="0"/>
              </a:rPr>
              <a:t>PASCAL</a:t>
            </a:r>
            <a:r>
              <a:rPr lang="pt-BR" dirty="0">
                <a:solidFill>
                  <a:srgbClr val="434343"/>
                </a:solidFill>
                <a:latin typeface="Open Sans" panose="020B0604020202020204" charset="0"/>
              </a:rPr>
              <a:t> (</a:t>
            </a:r>
            <a:r>
              <a:rPr lang="en-US" i="1" dirty="0">
                <a:solidFill>
                  <a:srgbClr val="434343"/>
                </a:solidFill>
                <a:latin typeface="Open Sans" panose="020B0604020202020204" charset="0"/>
              </a:rPr>
              <a:t>Pattern Analysis, Statistical Modelling and Computational Learning</a:t>
            </a:r>
            <a:r>
              <a:rPr lang="pt-BR" dirty="0">
                <a:solidFill>
                  <a:srgbClr val="434343"/>
                </a:solidFill>
                <a:latin typeface="Open Sans" panose="020B0604020202020204" charset="0"/>
              </a:rPr>
              <a:t>)</a:t>
            </a:r>
          </a:p>
          <a:p>
            <a:endParaRPr lang="pt-BR" dirty="0"/>
          </a:p>
        </p:txBody>
      </p:sp>
      <p:sp>
        <p:nvSpPr>
          <p:cNvPr id="14" name="Retângulo 13">
            <a:extLst>
              <a:ext uri="{FF2B5EF4-FFF2-40B4-BE49-F238E27FC236}">
                <a16:creationId xmlns:a16="http://schemas.microsoft.com/office/drawing/2014/main" id="{C86E7B4F-6CB5-400B-87B0-01C40A154A4C}"/>
              </a:ext>
            </a:extLst>
          </p:cNvPr>
          <p:cNvSpPr/>
          <p:nvPr/>
        </p:nvSpPr>
        <p:spPr>
          <a:xfrm>
            <a:off x="2836340" y="3591983"/>
            <a:ext cx="8425222" cy="954107"/>
          </a:xfrm>
          <a:prstGeom prst="rect">
            <a:avLst/>
          </a:prstGeom>
        </p:spPr>
        <p:txBody>
          <a:bodyPr wrap="square">
            <a:spAutoFit/>
          </a:bodyPr>
          <a:lstStyle/>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LabelImg</a:t>
            </a:r>
            <a:r>
              <a:rPr lang="en-US" sz="1400" dirty="0">
                <a:solidFill>
                  <a:srgbClr val="434343"/>
                </a:solidFill>
                <a:latin typeface="Open Sans" panose="020B0604020202020204" charset="0"/>
              </a:rPr>
              <a:t> é </a:t>
            </a:r>
            <a:r>
              <a:rPr lang="en-US" sz="1400" dirty="0" err="1">
                <a:solidFill>
                  <a:srgbClr val="434343"/>
                </a:solidFill>
                <a:latin typeface="Open Sans" panose="020B0604020202020204" charset="0"/>
              </a:rPr>
              <a:t>uma</a:t>
            </a:r>
            <a:r>
              <a:rPr lang="en-US" sz="1400" dirty="0">
                <a:solidFill>
                  <a:srgbClr val="434343"/>
                </a:solidFill>
                <a:latin typeface="Open Sans" panose="020B0604020202020204" charset="0"/>
              </a:rPr>
              <a:t> ferramenta </a:t>
            </a:r>
            <a:r>
              <a:rPr lang="pt-BR" sz="1400" dirty="0">
                <a:solidFill>
                  <a:srgbClr val="434343"/>
                </a:solidFill>
                <a:latin typeface="Open Sans" panose="020B0604020202020204" charset="0"/>
              </a:rPr>
              <a:t>gráfica para anotações em imagens</a:t>
            </a:r>
            <a:r>
              <a:rPr lang="en-US" sz="1400" dirty="0">
                <a:solidFill>
                  <a:srgbClr val="434343"/>
                </a:solidFill>
                <a:latin typeface="Open Sans" panose="020B0604020202020204" charset="0"/>
              </a:rPr>
              <a:t>.</a:t>
            </a:r>
          </a:p>
          <a:p>
            <a:pPr marL="285750" indent="-285750" algn="just">
              <a:buFont typeface="Arial" panose="020B0604020202020204" pitchFamily="34" charset="0"/>
              <a:buChar char="•"/>
            </a:pPr>
            <a:endParaRPr lang="en-US" sz="1400" dirty="0">
              <a:solidFill>
                <a:srgbClr val="434343"/>
              </a:solidFill>
              <a:latin typeface="Open Sans" panose="020B0604020202020204" charset="0"/>
            </a:endParaRPr>
          </a:p>
          <a:p>
            <a:pPr algn="just"/>
            <a:r>
              <a:rPr lang="pt-BR" sz="1400" dirty="0">
                <a:solidFill>
                  <a:srgbClr val="434343"/>
                </a:solidFill>
                <a:latin typeface="Open Sans" panose="020B0604020202020204" charset="0"/>
              </a:rPr>
              <a:t>Escrita em Python, as anotações são salvas como arquivos XML, PASCAL VOC, usado pelo </a:t>
            </a:r>
            <a:r>
              <a:rPr lang="pt-BR" sz="1400" dirty="0" err="1">
                <a:solidFill>
                  <a:srgbClr val="434343"/>
                </a:solidFill>
                <a:latin typeface="Open Sans" panose="020B0604020202020204" charset="0"/>
              </a:rPr>
              <a:t>ImageNet</a:t>
            </a:r>
            <a:r>
              <a:rPr lang="pt-BR" sz="1400" dirty="0">
                <a:solidFill>
                  <a:srgbClr val="434343"/>
                </a:solidFill>
                <a:latin typeface="Open Sans" panose="020B0604020202020204" charset="0"/>
              </a:rPr>
              <a:t>, </a:t>
            </a:r>
            <a:r>
              <a:rPr lang="pt-BR" sz="1400" b="1" dirty="0">
                <a:solidFill>
                  <a:srgbClr val="434343"/>
                </a:solidFill>
                <a:latin typeface="Open Sans" panose="020B0604020202020204" charset="0"/>
              </a:rPr>
              <a:t>VOC mais famoso do mundo.</a:t>
            </a:r>
            <a:endParaRPr lang="en-US" sz="1400" b="1" dirty="0">
              <a:solidFill>
                <a:srgbClr val="434343"/>
              </a:solidFill>
              <a:latin typeface="Open Sans" panose="020B0604020202020204" charset="0"/>
            </a:endParaRPr>
          </a:p>
        </p:txBody>
      </p:sp>
      <p:pic>
        <p:nvPicPr>
          <p:cNvPr id="21" name="Imagem 20" descr="Uma imagem contendo desenho, placar&#10;&#10;Descrição gerada automaticamente">
            <a:extLst>
              <a:ext uri="{FF2B5EF4-FFF2-40B4-BE49-F238E27FC236}">
                <a16:creationId xmlns:a16="http://schemas.microsoft.com/office/drawing/2014/main" id="{5ADD8008-2972-4F54-AF2E-4A6369A262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798" y="3574563"/>
            <a:ext cx="997540" cy="997540"/>
          </a:xfrm>
          <a:prstGeom prst="rect">
            <a:avLst/>
          </a:prstGeom>
        </p:spPr>
      </p:pic>
      <p:pic>
        <p:nvPicPr>
          <p:cNvPr id="23" name="Imagem 22" descr="Uma imagem contendo atletismo, mesa&#10;&#10;Descrição gerada automaticamente">
            <a:extLst>
              <a:ext uri="{FF2B5EF4-FFF2-40B4-BE49-F238E27FC236}">
                <a16:creationId xmlns:a16="http://schemas.microsoft.com/office/drawing/2014/main" id="{C6B6A897-118F-4B5F-A899-D5938A8490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354372" y="1948136"/>
            <a:ext cx="2174082" cy="652224"/>
          </a:xfrm>
          <a:prstGeom prst="rect">
            <a:avLst/>
          </a:prstGeom>
        </p:spPr>
      </p:pic>
      <p:sp>
        <p:nvSpPr>
          <p:cNvPr id="24" name="CaixaDeTexto 23">
            <a:extLst>
              <a:ext uri="{FF2B5EF4-FFF2-40B4-BE49-F238E27FC236}">
                <a16:creationId xmlns:a16="http://schemas.microsoft.com/office/drawing/2014/main" id="{D1CFCE42-1C34-46FE-B2E5-CA7DDD609BDE}"/>
              </a:ext>
            </a:extLst>
          </p:cNvPr>
          <p:cNvSpPr txBox="1"/>
          <p:nvPr/>
        </p:nvSpPr>
        <p:spPr>
          <a:xfrm>
            <a:off x="3063249" y="4864002"/>
            <a:ext cx="1908086" cy="276999"/>
          </a:xfrm>
          <a:prstGeom prst="rect">
            <a:avLst/>
          </a:prstGeom>
          <a:noFill/>
        </p:spPr>
        <p:txBody>
          <a:bodyPr wrap="none" rtlCol="0">
            <a:spAutoFit/>
          </a:bodyPr>
          <a:lstStyle/>
          <a:p>
            <a:r>
              <a:rPr lang="pt-BR" sz="1200" dirty="0">
                <a:hlinkClick r:id="rId9"/>
              </a:rPr>
              <a:t>http://www.image-net.org/</a:t>
            </a:r>
            <a:endParaRPr lang="pt-BR" sz="1200" dirty="0"/>
          </a:p>
        </p:txBody>
      </p:sp>
      <p:sp>
        <p:nvSpPr>
          <p:cNvPr id="25" name="CaixaDeTexto 24">
            <a:extLst>
              <a:ext uri="{FF2B5EF4-FFF2-40B4-BE49-F238E27FC236}">
                <a16:creationId xmlns:a16="http://schemas.microsoft.com/office/drawing/2014/main" id="{0B780936-2A01-4455-BFBC-BA5A46946A60}"/>
              </a:ext>
            </a:extLst>
          </p:cNvPr>
          <p:cNvSpPr txBox="1"/>
          <p:nvPr/>
        </p:nvSpPr>
        <p:spPr>
          <a:xfrm>
            <a:off x="8438249" y="4864002"/>
            <a:ext cx="2488502" cy="276999"/>
          </a:xfrm>
          <a:prstGeom prst="rect">
            <a:avLst/>
          </a:prstGeom>
          <a:noFill/>
        </p:spPr>
        <p:txBody>
          <a:bodyPr wrap="none" rtlCol="0">
            <a:spAutoFit/>
          </a:bodyPr>
          <a:lstStyle/>
          <a:p>
            <a:r>
              <a:rPr lang="pt-BR" sz="1200" dirty="0">
                <a:hlinkClick r:id="rId10"/>
              </a:rPr>
              <a:t>https://github.com/tzutalin/labelImg</a:t>
            </a:r>
            <a:endParaRPr lang="pt-BR" sz="1200" dirty="0"/>
          </a:p>
        </p:txBody>
      </p:sp>
    </p:spTree>
    <p:extLst>
      <p:ext uri="{BB962C8B-B14F-4D97-AF65-F5344CB8AC3E}">
        <p14:creationId xmlns:p14="http://schemas.microsoft.com/office/powerpoint/2010/main" val="133783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255365"/>
            <a:ext cx="10274513" cy="59858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pt-BR" dirty="0">
                <a:solidFill>
                  <a:srgbClr val="434343"/>
                </a:solidFill>
                <a:latin typeface="Open Sans" panose="020B0604020202020204" charset="0"/>
                <a:ea typeface="Open Sans" panose="020B0604020202020204" charset="0"/>
                <a:cs typeface="Open Sans" panose="020B0604020202020204" charset="0"/>
              </a:rPr>
              <a:t>modificações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15</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069522"/>
            <a:ext cx="9913809" cy="800219"/>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Após verificar que na base original, existiam muito mais rostos com máscara do que das outras categorias, então para não ter que procurar na internet por novas fotos de rostos sem máscara. Balanceamos a classe </a:t>
            </a:r>
            <a:r>
              <a:rPr lang="pt-BR" sz="1400" b="1" i="1" dirty="0" err="1">
                <a:solidFill>
                  <a:srgbClr val="434343"/>
                </a:solidFill>
                <a:latin typeface="Open Sans" panose="020B0604020202020204"/>
              </a:rPr>
              <a:t>without_mask</a:t>
            </a:r>
            <a:r>
              <a:rPr lang="pt-BR" sz="1400" b="1" i="1" dirty="0">
                <a:solidFill>
                  <a:srgbClr val="434343"/>
                </a:solidFill>
                <a:latin typeface="Open Sans" panose="020B0604020202020204"/>
              </a:rPr>
              <a:t> </a:t>
            </a:r>
            <a:r>
              <a:rPr lang="pt-BR" sz="1400" dirty="0">
                <a:solidFill>
                  <a:srgbClr val="434343"/>
                </a:solidFill>
                <a:latin typeface="Open Sans" panose="020B0604020202020204"/>
              </a:rPr>
              <a:t>com relação a classe </a:t>
            </a:r>
            <a:r>
              <a:rPr lang="pt-BR" sz="1400" b="1" i="1" dirty="0" err="1">
                <a:solidFill>
                  <a:srgbClr val="434343"/>
                </a:solidFill>
                <a:latin typeface="Open Sans" panose="020B0604020202020204"/>
              </a:rPr>
              <a:t>with_mask</a:t>
            </a:r>
            <a:r>
              <a:rPr lang="pt-BR" sz="1400" b="1" i="1" dirty="0">
                <a:solidFill>
                  <a:srgbClr val="434343"/>
                </a:solidFill>
                <a:latin typeface="Open Sans" panose="020B0604020202020204"/>
              </a:rPr>
              <a:t> </a:t>
            </a:r>
            <a:r>
              <a:rPr lang="pt-BR" sz="1400" dirty="0">
                <a:solidFill>
                  <a:srgbClr val="434343"/>
                </a:solidFill>
                <a:latin typeface="Open Sans" panose="020B0604020202020204"/>
              </a:rPr>
              <a:t>pegando uma amostra aleatória de imagens originais do </a:t>
            </a:r>
            <a:r>
              <a:rPr lang="pt-BR" sz="1400" dirty="0" err="1">
                <a:solidFill>
                  <a:srgbClr val="434343"/>
                </a:solidFill>
                <a:latin typeface="Open Sans" panose="020B0604020202020204"/>
              </a:rPr>
              <a:t>dataset</a:t>
            </a:r>
            <a:r>
              <a:rPr lang="pt-BR" sz="1400" dirty="0">
                <a:solidFill>
                  <a:srgbClr val="434343"/>
                </a:solidFill>
                <a:latin typeface="Open Sans" panose="020B0604020202020204"/>
              </a:rPr>
              <a:t> </a:t>
            </a:r>
            <a:r>
              <a:rPr lang="pt-BR" dirty="0"/>
              <a:t>LFW.</a:t>
            </a:r>
            <a:endParaRPr lang="pt-BR" sz="1400" dirty="0">
              <a:solidFill>
                <a:srgbClr val="434343"/>
              </a:solidFill>
              <a:latin typeface="Open Sans" panose="020B0604020202020204"/>
            </a:endParaRPr>
          </a:p>
        </p:txBody>
      </p:sp>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9844399" y="383272"/>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Google Shape;115;p18">
            <a:extLst>
              <a:ext uri="{FF2B5EF4-FFF2-40B4-BE49-F238E27FC236}">
                <a16:creationId xmlns:a16="http://schemas.microsoft.com/office/drawing/2014/main" id="{68384001-751D-4373-8668-B633014980B7}"/>
              </a:ext>
            </a:extLst>
          </p:cNvPr>
          <p:cNvSpPr txBox="1"/>
          <p:nvPr/>
        </p:nvSpPr>
        <p:spPr>
          <a:xfrm>
            <a:off x="1522238" y="2074663"/>
            <a:ext cx="8848365" cy="1813057"/>
          </a:xfrm>
          <a:prstGeom prst="rect">
            <a:avLst/>
          </a:prstGeom>
          <a:noFill/>
          <a:ln>
            <a:noFill/>
          </a:ln>
        </p:spPr>
        <p:txBody>
          <a:bodyPr spcFirstLastPara="1" wrap="square" lIns="91425" tIns="91425" rIns="91425" bIns="91425" anchor="t" anchorCtr="0">
            <a:noAutofit/>
          </a:bodyPr>
          <a:lstStyle/>
          <a:p>
            <a:pPr lvl="0" algn="just"/>
            <a:r>
              <a:rPr lang="pt-BR" sz="1200" i="1" dirty="0" err="1">
                <a:latin typeface="Open Sans" panose="020B0604020202020204"/>
              </a:rPr>
              <a:t>Labeled</a:t>
            </a:r>
            <a:r>
              <a:rPr lang="pt-BR" sz="1200" i="1" dirty="0">
                <a:latin typeface="Open Sans" panose="020B0604020202020204"/>
              </a:rPr>
              <a:t> Faces in </a:t>
            </a:r>
            <a:r>
              <a:rPr lang="pt-BR" sz="1200" i="1" dirty="0" err="1">
                <a:latin typeface="Open Sans" panose="020B0604020202020204"/>
              </a:rPr>
              <a:t>the</a:t>
            </a:r>
            <a:r>
              <a:rPr lang="pt-BR" sz="1200" i="1" dirty="0">
                <a:latin typeface="Open Sans" panose="020B0604020202020204"/>
              </a:rPr>
              <a:t> Wild </a:t>
            </a:r>
            <a:r>
              <a:rPr lang="pt-BR" sz="1200" dirty="0">
                <a:latin typeface="Open Sans" panose="020B0604020202020204"/>
              </a:rPr>
              <a:t>é um banco de dados publicado em 2007 com fotos de rostos projetado para estudar o problema de reconhecimento irrestrito de rostos. O conjunto de dados contém mais de </a:t>
            </a:r>
            <a:r>
              <a:rPr lang="pt-BR" sz="1200" b="1" dirty="0">
                <a:solidFill>
                  <a:srgbClr val="6ADBD9"/>
                </a:solidFill>
                <a:latin typeface="Open Sans" panose="020B0604020202020204"/>
              </a:rPr>
              <a:t>13.000</a:t>
            </a:r>
            <a:r>
              <a:rPr lang="pt-BR" sz="1200" dirty="0">
                <a:latin typeface="Open Sans" panose="020B0604020202020204"/>
              </a:rPr>
              <a:t> imagens de rostos coletados da web. Cada rosto foi etiquetado com o nome da pessoa retratada. </a:t>
            </a:r>
            <a:r>
              <a:rPr lang="pt-BR" sz="1200" b="1" dirty="0">
                <a:solidFill>
                  <a:srgbClr val="6ADBD9"/>
                </a:solidFill>
                <a:latin typeface="Open Sans" panose="020B0604020202020204"/>
              </a:rPr>
              <a:t>1.680</a:t>
            </a:r>
            <a:r>
              <a:rPr lang="pt-BR" sz="1200" dirty="0">
                <a:latin typeface="Open Sans" panose="020B0604020202020204"/>
              </a:rPr>
              <a:t> das pessoas retratadas têm duas ou mais fotos distintas no conjunto de dados. Existem </a:t>
            </a:r>
            <a:r>
              <a:rPr lang="pt-BR" sz="1200" b="1" dirty="0">
                <a:solidFill>
                  <a:srgbClr val="6ADBD9"/>
                </a:solidFill>
                <a:latin typeface="Open Sans" panose="020B0604020202020204"/>
              </a:rPr>
              <a:t>quatro conjuntos diferentes de imagens LFW</a:t>
            </a:r>
            <a:r>
              <a:rPr lang="pt-BR" sz="1200" dirty="0">
                <a:latin typeface="Open Sans" panose="020B0604020202020204"/>
              </a:rPr>
              <a:t>, incluindo o </a:t>
            </a:r>
            <a:r>
              <a:rPr lang="pt-BR" sz="1200" b="1" dirty="0">
                <a:solidFill>
                  <a:srgbClr val="6ADBD9"/>
                </a:solidFill>
                <a:latin typeface="Open Sans" panose="020B0604020202020204"/>
              </a:rPr>
              <a:t>original</a:t>
            </a:r>
            <a:r>
              <a:rPr lang="pt-BR" sz="1200" dirty="0">
                <a:latin typeface="Open Sans" panose="020B0604020202020204"/>
              </a:rPr>
              <a:t> e três tipos diferentes de imagens "alinhadas". As imagens alinhadas incluem "imagens afuniladas" (ICCV 2007), </a:t>
            </a:r>
            <a:r>
              <a:rPr lang="pt-BR" sz="1200" dirty="0" err="1">
                <a:latin typeface="Open Sans" panose="020B0604020202020204"/>
              </a:rPr>
              <a:t>LFW-a</a:t>
            </a:r>
            <a:r>
              <a:rPr lang="pt-BR" sz="1200" dirty="0">
                <a:latin typeface="Open Sans" panose="020B0604020202020204"/>
              </a:rPr>
              <a:t>, que usa um método de alinhamento não publicado, e imagens "afuniladas profundas" (NIPS 2012). </a:t>
            </a:r>
            <a:br>
              <a:rPr lang="pt-BR" sz="1200" dirty="0"/>
            </a:br>
            <a:endParaRPr sz="1200" dirty="0">
              <a:solidFill>
                <a:srgbClr val="434343"/>
              </a:solidFill>
              <a:latin typeface="Open Sans"/>
              <a:ea typeface="Open Sans"/>
              <a:cs typeface="Open Sans"/>
              <a:sym typeface="Open San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8602" y="4727252"/>
            <a:ext cx="2628806" cy="2116755"/>
          </a:xfrm>
          <a:prstGeom prst="rect">
            <a:avLst/>
          </a:prstGeom>
          <a:noFill/>
          <a:ln>
            <a:noFill/>
          </a:ln>
        </p:spPr>
      </p:pic>
      <p:sp>
        <p:nvSpPr>
          <p:cNvPr id="4" name="CaixaDeTexto 3">
            <a:extLst>
              <a:ext uri="{FF2B5EF4-FFF2-40B4-BE49-F238E27FC236}">
                <a16:creationId xmlns:a16="http://schemas.microsoft.com/office/drawing/2014/main" id="{7882592F-BE18-4C93-9F81-DD724A66DA35}"/>
              </a:ext>
            </a:extLst>
          </p:cNvPr>
          <p:cNvSpPr txBox="1"/>
          <p:nvPr/>
        </p:nvSpPr>
        <p:spPr>
          <a:xfrm>
            <a:off x="3391993" y="5881633"/>
            <a:ext cx="3403496" cy="369332"/>
          </a:xfrm>
          <a:prstGeom prst="rect">
            <a:avLst/>
          </a:prstGeom>
          <a:noFill/>
        </p:spPr>
        <p:txBody>
          <a:bodyPr wrap="none" rtlCol="0">
            <a:spAutoFit/>
          </a:bodyPr>
          <a:lstStyle/>
          <a:p>
            <a:r>
              <a:rPr lang="pt-BR" dirty="0"/>
              <a:t>http://vis-www.cs.umass.edu/lfw/</a:t>
            </a:r>
          </a:p>
        </p:txBody>
      </p:sp>
      <p:pic>
        <p:nvPicPr>
          <p:cNvPr id="6" name="Imagem 5" descr="Uma imagem contendo quarto, comida&#10;&#10;Descrição gerada automaticamente">
            <a:extLst>
              <a:ext uri="{FF2B5EF4-FFF2-40B4-BE49-F238E27FC236}">
                <a16:creationId xmlns:a16="http://schemas.microsoft.com/office/drawing/2014/main" id="{BDA0C744-25D3-4786-A143-EDAC5FB6C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59222"/>
            <a:ext cx="1014046" cy="1014046"/>
          </a:xfrm>
          <a:prstGeom prst="rect">
            <a:avLst/>
          </a:prstGeom>
        </p:spPr>
      </p:pic>
      <p:pic>
        <p:nvPicPr>
          <p:cNvPr id="8" name="Imagem 7" descr="Uma imagem contendo biblioteca, quarto&#10;&#10;Descrição gerada automaticamente">
            <a:extLst>
              <a:ext uri="{FF2B5EF4-FFF2-40B4-BE49-F238E27FC236}">
                <a16:creationId xmlns:a16="http://schemas.microsoft.com/office/drawing/2014/main" id="{BD296017-A46B-40A2-AB1A-FFA42FD09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855" y="3861760"/>
            <a:ext cx="6606620" cy="1937942"/>
          </a:xfrm>
          <a:prstGeom prst="rect">
            <a:avLst/>
          </a:prstGeom>
        </p:spPr>
      </p:pic>
    </p:spTree>
    <p:extLst>
      <p:ext uri="{BB962C8B-B14F-4D97-AF65-F5344CB8AC3E}">
        <p14:creationId xmlns:p14="http://schemas.microsoft.com/office/powerpoint/2010/main" val="364369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03110642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51584" y="2987963"/>
            <a:ext cx="2098219"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2462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Para que o objetivo do projeto seja bem executado, é crucial que exista um modelo de detecção de rostos.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Fundo preto com letras brancas&#10;&#10;Descrição gerada automaticamente">
            <a:extLst>
              <a:ext uri="{FF2B5EF4-FFF2-40B4-BE49-F238E27FC236}">
                <a16:creationId xmlns:a16="http://schemas.microsoft.com/office/drawing/2014/main" id="{7D566CEC-7EC2-4F9F-BAFB-81B90C601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53" y="2600037"/>
            <a:ext cx="3625362" cy="893576"/>
          </a:xfrm>
          <a:prstGeom prst="rect">
            <a:avLst/>
          </a:prstGeom>
        </p:spPr>
      </p:pic>
      <p:sp>
        <p:nvSpPr>
          <p:cNvPr id="7" name="CaixaDeTexto 6">
            <a:extLst>
              <a:ext uri="{FF2B5EF4-FFF2-40B4-BE49-F238E27FC236}">
                <a16:creationId xmlns:a16="http://schemas.microsoft.com/office/drawing/2014/main" id="{5525162F-4F38-4BA4-B284-24AACE0F7454}"/>
              </a:ext>
            </a:extLst>
          </p:cNvPr>
          <p:cNvSpPr txBox="1"/>
          <p:nvPr/>
        </p:nvSpPr>
        <p:spPr>
          <a:xfrm>
            <a:off x="4301209" y="4613133"/>
            <a:ext cx="7625555"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4.833</a:t>
            </a:r>
            <a:r>
              <a:rPr lang="pt-BR" dirty="0">
                <a:latin typeface="Open Sans" panose="020B0604020202020204"/>
              </a:rPr>
              <a:t> possíveis rostos, este modelo reconheceu apenas </a:t>
            </a:r>
            <a:r>
              <a:rPr lang="pt-BR" b="1" dirty="0">
                <a:solidFill>
                  <a:srgbClr val="6ADBD9"/>
                </a:solidFill>
                <a:latin typeface="Open Sans"/>
              </a:rPr>
              <a:t>3.807</a:t>
            </a:r>
            <a:r>
              <a:rPr lang="pt-BR" dirty="0">
                <a:latin typeface="Open Sans" panose="020B0604020202020204"/>
              </a:rPr>
              <a:t>. </a:t>
            </a:r>
          </a:p>
        </p:txBody>
      </p:sp>
      <p:sp>
        <p:nvSpPr>
          <p:cNvPr id="10" name="CaixaDeTexto 9">
            <a:extLst>
              <a:ext uri="{FF2B5EF4-FFF2-40B4-BE49-F238E27FC236}">
                <a16:creationId xmlns:a16="http://schemas.microsoft.com/office/drawing/2014/main" id="{7332E104-CF40-405C-8082-F77206FEE517}"/>
              </a:ext>
            </a:extLst>
          </p:cNvPr>
          <p:cNvSpPr txBox="1"/>
          <p:nvPr/>
        </p:nvSpPr>
        <p:spPr>
          <a:xfrm>
            <a:off x="6093352" y="2503007"/>
            <a:ext cx="3073277" cy="369332"/>
          </a:xfrm>
          <a:prstGeom prst="rect">
            <a:avLst/>
          </a:prstGeom>
          <a:noFill/>
        </p:spPr>
        <p:txBody>
          <a:bodyPr wrap="none" rtlCol="0">
            <a:spAutoFit/>
          </a:bodyPr>
          <a:lstStyle/>
          <a:p>
            <a:r>
              <a:rPr lang="en-US" b="1" dirty="0">
                <a:latin typeface="Open Sans" panose="020B0604020202020204"/>
              </a:rPr>
              <a:t>Cascading Classifier Model</a:t>
            </a:r>
            <a:endParaRPr lang="pt-BR" b="1" dirty="0">
              <a:latin typeface="Open Sans" panose="020B0604020202020204"/>
            </a:endParaRPr>
          </a:p>
        </p:txBody>
      </p:sp>
      <p:sp>
        <p:nvSpPr>
          <p:cNvPr id="12" name="CaixaDeTexto 11">
            <a:extLst>
              <a:ext uri="{FF2B5EF4-FFF2-40B4-BE49-F238E27FC236}">
                <a16:creationId xmlns:a16="http://schemas.microsoft.com/office/drawing/2014/main" id="{1B7248FA-B309-42EE-B321-331DC8D63CA8}"/>
              </a:ext>
            </a:extLst>
          </p:cNvPr>
          <p:cNvSpPr txBox="1"/>
          <p:nvPr/>
        </p:nvSpPr>
        <p:spPr>
          <a:xfrm>
            <a:off x="4301209" y="3523329"/>
            <a:ext cx="7679209"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São casos particulares de modelos de </a:t>
            </a:r>
            <a:r>
              <a:rPr lang="pt-BR" i="1" dirty="0" err="1">
                <a:latin typeface="Open Sans" panose="020B0604020202020204"/>
              </a:rPr>
              <a:t>machine</a:t>
            </a:r>
            <a:r>
              <a:rPr lang="pt-BR" i="1" dirty="0">
                <a:latin typeface="Open Sans" panose="020B0604020202020204"/>
              </a:rPr>
              <a:t> </a:t>
            </a:r>
            <a:r>
              <a:rPr lang="pt-BR" i="1" dirty="0" err="1">
                <a:latin typeface="Open Sans" panose="020B0604020202020204"/>
              </a:rPr>
              <a:t>learning</a:t>
            </a:r>
            <a:r>
              <a:rPr lang="pt-BR" i="1" dirty="0">
                <a:latin typeface="Open Sans" panose="020B0604020202020204"/>
              </a:rPr>
              <a:t> </a:t>
            </a:r>
            <a:r>
              <a:rPr lang="pt-BR" dirty="0">
                <a:latin typeface="Open Sans" panose="020B0604020202020204"/>
              </a:rPr>
              <a:t>do tipo </a:t>
            </a:r>
            <a:r>
              <a:rPr lang="en-US" i="1" dirty="0">
                <a:latin typeface="Open Sans" panose="020B0604020202020204"/>
              </a:rPr>
              <a:t>ensemble learning </a:t>
            </a:r>
            <a:r>
              <a:rPr lang="en-US" dirty="0">
                <a:latin typeface="Open Sans" panose="020B0604020202020204"/>
              </a:rPr>
              <a:t>(</a:t>
            </a:r>
            <a:r>
              <a:rPr lang="en-US" dirty="0" err="1">
                <a:latin typeface="Open Sans" panose="020B0604020202020204"/>
              </a:rPr>
              <a:t>Baseados</a:t>
            </a:r>
            <a:r>
              <a:rPr lang="en-US" dirty="0">
                <a:latin typeface="Open Sans" panose="020B0604020202020204"/>
              </a:rPr>
              <a:t> </a:t>
            </a:r>
            <a:r>
              <a:rPr lang="pt-BR" dirty="0">
                <a:latin typeface="Open Sans" panose="020B0604020202020204"/>
              </a:rPr>
              <a:t>na junção de diversos classificadores).</a:t>
            </a:r>
          </a:p>
        </p:txBody>
      </p:sp>
      <p:pic>
        <p:nvPicPr>
          <p:cNvPr id="31" name="Imagem 30" descr="Foto preta e branca de rosto de pessoa&#10;&#10;Descrição gerada automaticamente">
            <a:extLst>
              <a:ext uri="{FF2B5EF4-FFF2-40B4-BE49-F238E27FC236}">
                <a16:creationId xmlns:a16="http://schemas.microsoft.com/office/drawing/2014/main" id="{7CAB2267-50C6-4319-891D-A59A4EBAF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646" y="3616577"/>
            <a:ext cx="2390775" cy="1914525"/>
          </a:xfrm>
          <a:prstGeom prst="rect">
            <a:avLst/>
          </a:prstGeom>
        </p:spPr>
      </p:pic>
      <p:sp>
        <p:nvSpPr>
          <p:cNvPr id="32" name="CaixaDeTexto 31">
            <a:extLst>
              <a:ext uri="{FF2B5EF4-FFF2-40B4-BE49-F238E27FC236}">
                <a16:creationId xmlns:a16="http://schemas.microsoft.com/office/drawing/2014/main" id="{53E27095-7C92-4B81-AA28-406293233650}"/>
              </a:ext>
            </a:extLst>
          </p:cNvPr>
          <p:cNvSpPr txBox="1"/>
          <p:nvPr/>
        </p:nvSpPr>
        <p:spPr>
          <a:xfrm>
            <a:off x="5630773" y="5870174"/>
            <a:ext cx="4966424" cy="369332"/>
          </a:xfrm>
          <a:prstGeom prst="rect">
            <a:avLst/>
          </a:prstGeom>
          <a:noFill/>
        </p:spPr>
        <p:txBody>
          <a:bodyPr wrap="none" rtlCol="0">
            <a:spAutoFit/>
          </a:bodyPr>
          <a:lstStyle/>
          <a:p>
            <a:r>
              <a:rPr lang="pt-BR" dirty="0">
                <a:hlinkClick r:id="rId6"/>
              </a:rPr>
              <a:t>https://en.wikipedia.org/wiki/Cascading_classifiers</a:t>
            </a:r>
            <a:endParaRPr lang="pt-BR" dirty="0"/>
          </a:p>
        </p:txBody>
      </p:sp>
    </p:spTree>
    <p:extLst>
      <p:ext uri="{BB962C8B-B14F-4D97-AF65-F5344CB8AC3E}">
        <p14:creationId xmlns:p14="http://schemas.microsoft.com/office/powerpoint/2010/main" val="411745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5510" y="2721245"/>
            <a:ext cx="1252264" cy="893576"/>
          </a:xfrm>
          <a:prstGeom prst="rect">
            <a:avLst/>
          </a:prstGeom>
        </p:spPr>
      </p:pic>
      <p:sp>
        <p:nvSpPr>
          <p:cNvPr id="14" name="CaixaDeTexto 13">
            <a:extLst>
              <a:ext uri="{FF2B5EF4-FFF2-40B4-BE49-F238E27FC236}">
                <a16:creationId xmlns:a16="http://schemas.microsoft.com/office/drawing/2014/main" id="{E337B832-515B-4FAF-AEF4-EE885255870A}"/>
              </a:ext>
            </a:extLst>
          </p:cNvPr>
          <p:cNvSpPr txBox="1"/>
          <p:nvPr/>
        </p:nvSpPr>
        <p:spPr>
          <a:xfrm>
            <a:off x="5318106" y="2503007"/>
            <a:ext cx="4489178" cy="646331"/>
          </a:xfrm>
          <a:prstGeom prst="rect">
            <a:avLst/>
          </a:prstGeom>
          <a:noFill/>
        </p:spPr>
        <p:txBody>
          <a:bodyPr wrap="none" rtlCol="0">
            <a:spAutoFit/>
          </a:bodyPr>
          <a:lstStyle/>
          <a:p>
            <a:r>
              <a:rPr lang="pt-BR" b="1" dirty="0" err="1">
                <a:latin typeface="Open Sans" panose="020B0604020202020204"/>
              </a:rPr>
              <a:t>Histogram</a:t>
            </a:r>
            <a:r>
              <a:rPr lang="pt-BR" b="1" dirty="0">
                <a:latin typeface="Open Sans" panose="020B0604020202020204"/>
              </a:rPr>
              <a:t> </a:t>
            </a:r>
            <a:r>
              <a:rPr lang="pt-BR" b="1" dirty="0" err="1">
                <a:latin typeface="Open Sans" panose="020B0604020202020204"/>
              </a:rPr>
              <a:t>of</a:t>
            </a:r>
            <a:r>
              <a:rPr lang="pt-BR" b="1" dirty="0">
                <a:latin typeface="Open Sans" panose="020B0604020202020204"/>
              </a:rPr>
              <a:t> </a:t>
            </a:r>
            <a:r>
              <a:rPr lang="pt-BR" b="1" dirty="0" err="1">
                <a:latin typeface="Open Sans" panose="020B0604020202020204"/>
              </a:rPr>
              <a:t>Oriented</a:t>
            </a:r>
            <a:r>
              <a:rPr lang="pt-BR" b="1" dirty="0">
                <a:latin typeface="Open Sans" panose="020B0604020202020204"/>
              </a:rPr>
              <a:t> </a:t>
            </a:r>
            <a:r>
              <a:rPr lang="pt-BR" b="1" dirty="0" err="1">
                <a:latin typeface="Open Sans" panose="020B0604020202020204"/>
              </a:rPr>
              <a:t>Gradients</a:t>
            </a:r>
            <a:r>
              <a:rPr lang="pt-BR" b="1" dirty="0">
                <a:latin typeface="Open Sans" panose="020B0604020202020204"/>
              </a:rPr>
              <a:t> (HOG)</a:t>
            </a:r>
          </a:p>
          <a:p>
            <a:endParaRPr lang="pt-BR" dirty="0"/>
          </a:p>
        </p:txBody>
      </p:sp>
      <p:sp>
        <p:nvSpPr>
          <p:cNvPr id="25" name="CaixaDeTexto 24">
            <a:extLst>
              <a:ext uri="{FF2B5EF4-FFF2-40B4-BE49-F238E27FC236}">
                <a16:creationId xmlns:a16="http://schemas.microsoft.com/office/drawing/2014/main" id="{041F693D-C65C-420A-857F-423E813D1D37}"/>
              </a:ext>
            </a:extLst>
          </p:cNvPr>
          <p:cNvSpPr txBox="1"/>
          <p:nvPr/>
        </p:nvSpPr>
        <p:spPr>
          <a:xfrm>
            <a:off x="3708577" y="3281988"/>
            <a:ext cx="7585141"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É um descritor de recursos usado em visão Computacional para fins de detecção de objetos . </a:t>
            </a:r>
          </a:p>
        </p:txBody>
      </p:sp>
      <p:sp>
        <p:nvSpPr>
          <p:cNvPr id="28" name="CaixaDeTexto 27">
            <a:extLst>
              <a:ext uri="{FF2B5EF4-FFF2-40B4-BE49-F238E27FC236}">
                <a16:creationId xmlns:a16="http://schemas.microsoft.com/office/drawing/2014/main" id="{302C19C7-DADD-4646-B24F-162CE0789E6E}"/>
              </a:ext>
            </a:extLst>
          </p:cNvPr>
          <p:cNvSpPr txBox="1"/>
          <p:nvPr/>
        </p:nvSpPr>
        <p:spPr>
          <a:xfrm>
            <a:off x="3766513" y="5233344"/>
            <a:ext cx="8081123" cy="646331"/>
          </a:xfrm>
          <a:prstGeom prst="rect">
            <a:avLst/>
          </a:prstGeom>
          <a:noFill/>
        </p:spPr>
        <p:txBody>
          <a:bodyPr wrap="non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4.833</a:t>
            </a:r>
            <a:r>
              <a:rPr lang="pt-BR" dirty="0">
                <a:latin typeface="Open Sans" panose="020B0604020202020204"/>
              </a:rPr>
              <a:t> possíveis rostos, este modelo reconheceu apenas </a:t>
            </a:r>
            <a:r>
              <a:rPr lang="pt-BR" b="1" dirty="0">
                <a:solidFill>
                  <a:srgbClr val="6ADBD9"/>
                </a:solidFill>
                <a:latin typeface="Open Sans"/>
              </a:rPr>
              <a:t>2.601</a:t>
            </a:r>
            <a:r>
              <a:rPr lang="pt-BR" dirty="0">
                <a:latin typeface="Open Sans" panose="020B0604020202020204"/>
              </a:rPr>
              <a:t>. </a:t>
            </a:r>
          </a:p>
          <a:p>
            <a:pPr marL="285750" indent="-285750">
              <a:buFont typeface="Arial" panose="020B0604020202020204" pitchFamily="34" charset="0"/>
              <a:buChar char="•"/>
            </a:pPr>
            <a:endParaRPr lang="pt-BR" dirty="0"/>
          </a:p>
        </p:txBody>
      </p:sp>
      <p:sp>
        <p:nvSpPr>
          <p:cNvPr id="2" name="CaixaDeTexto 1">
            <a:extLst>
              <a:ext uri="{FF2B5EF4-FFF2-40B4-BE49-F238E27FC236}">
                <a16:creationId xmlns:a16="http://schemas.microsoft.com/office/drawing/2014/main" id="{56CCB552-014B-4906-A709-14308FBA09D7}"/>
              </a:ext>
            </a:extLst>
          </p:cNvPr>
          <p:cNvSpPr txBox="1"/>
          <p:nvPr/>
        </p:nvSpPr>
        <p:spPr>
          <a:xfrm>
            <a:off x="3708578" y="4003996"/>
            <a:ext cx="7708234" cy="1200329"/>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A imagem é dividida em pequenas regiões conectadas chamadas células e, para os pixels dentro de cada célula, um histograma de direções de gradiente é compilado. A técnica conta ocorrências de orientação de gradiente em partes localizadas de uma imagem.</a:t>
            </a:r>
          </a:p>
        </p:txBody>
      </p:sp>
      <p:sp>
        <p:nvSpPr>
          <p:cNvPr id="4" name="CaixaDeTexto 3">
            <a:extLst>
              <a:ext uri="{FF2B5EF4-FFF2-40B4-BE49-F238E27FC236}">
                <a16:creationId xmlns:a16="http://schemas.microsoft.com/office/drawing/2014/main" id="{D9BEE69E-CEFC-4E73-BD82-15C1C1743EB3}"/>
              </a:ext>
            </a:extLst>
          </p:cNvPr>
          <p:cNvSpPr txBox="1"/>
          <p:nvPr/>
        </p:nvSpPr>
        <p:spPr>
          <a:xfrm>
            <a:off x="5730913" y="5879675"/>
            <a:ext cx="4410951" cy="276999"/>
          </a:xfrm>
          <a:prstGeom prst="rect">
            <a:avLst/>
          </a:prstGeom>
          <a:noFill/>
        </p:spPr>
        <p:txBody>
          <a:bodyPr wrap="none" rtlCol="0">
            <a:spAutoFit/>
          </a:bodyPr>
          <a:lstStyle/>
          <a:p>
            <a:r>
              <a:rPr lang="pt-BR" sz="1200" dirty="0">
                <a:latin typeface="Open Sans" panose="020B0604020202020204"/>
                <a:hlinkClick r:id="rId5"/>
              </a:rPr>
              <a:t>https://en.wikipedia.org/wiki/Histogram_of_oriented_gradients</a:t>
            </a:r>
            <a:endParaRPr lang="pt-BR" sz="1200" dirty="0">
              <a:latin typeface="Open Sans" panose="020B0604020202020204"/>
            </a:endParaRPr>
          </a:p>
        </p:txBody>
      </p:sp>
      <p:pic>
        <p:nvPicPr>
          <p:cNvPr id="6" name="Imagem 5" descr="Uma foto preta e branca de uma pessoa&#10;&#10;Descrição gerada automaticamente">
            <a:extLst>
              <a:ext uri="{FF2B5EF4-FFF2-40B4-BE49-F238E27FC236}">
                <a16:creationId xmlns:a16="http://schemas.microsoft.com/office/drawing/2014/main" id="{D0CCF65F-66CE-4894-9D44-B50A1923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353" y="3872325"/>
            <a:ext cx="3007414" cy="1851986"/>
          </a:xfrm>
          <a:prstGeom prst="rect">
            <a:avLst/>
          </a:prstGeom>
        </p:spPr>
      </p:pic>
    </p:spTree>
    <p:extLst>
      <p:ext uri="{BB962C8B-B14F-4D97-AF65-F5344CB8AC3E}">
        <p14:creationId xmlns:p14="http://schemas.microsoft.com/office/powerpoint/2010/main" val="241771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704" y="1117004"/>
            <a:ext cx="12188112" cy="10137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Open Sans" panose="020B0604020202020204"/>
              </a:rPr>
              <a:t>As predições são realizadas baseadas em rostos detectados.  </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defRPr/>
            </a:pPr>
            <a:r>
              <a:rPr lang="pt-BR" dirty="0">
                <a:latin typeface="Open Sans"/>
                <a:sym typeface="Open Sans"/>
              </a:rPr>
              <a:t>Reconhecimento de Faces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94222" y="379620"/>
            <a:ext cx="35341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1" name="Botão de Ação: Obter Informações 10">
            <a:hlinkClick r:id="" action="ppaction://noaction" highlightClick="1"/>
            <a:extLst>
              <a:ext uri="{FF2B5EF4-FFF2-40B4-BE49-F238E27FC236}">
                <a16:creationId xmlns:a16="http://schemas.microsoft.com/office/drawing/2014/main" id="{EC2DD1A6-628A-4910-AB9A-10907ECC40EA}"/>
              </a:ext>
            </a:extLst>
          </p:cNvPr>
          <p:cNvSpPr/>
          <p:nvPr/>
        </p:nvSpPr>
        <p:spPr>
          <a:xfrm>
            <a:off x="67353" y="1172091"/>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16AC79D-BE63-4ADC-9274-B43730FD7B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78296" y="2185835"/>
            <a:ext cx="1191434" cy="893576"/>
          </a:xfrm>
          <a:prstGeom prst="rect">
            <a:avLst/>
          </a:prstGeom>
        </p:spPr>
      </p:pic>
      <p:sp>
        <p:nvSpPr>
          <p:cNvPr id="28" name="CaixaDeTexto 27">
            <a:extLst>
              <a:ext uri="{FF2B5EF4-FFF2-40B4-BE49-F238E27FC236}">
                <a16:creationId xmlns:a16="http://schemas.microsoft.com/office/drawing/2014/main" id="{302C19C7-DADD-4646-B24F-162CE0789E6E}"/>
              </a:ext>
            </a:extLst>
          </p:cNvPr>
          <p:cNvSpPr txBox="1"/>
          <p:nvPr/>
        </p:nvSpPr>
        <p:spPr>
          <a:xfrm>
            <a:off x="1294121" y="4804567"/>
            <a:ext cx="10893287" cy="646331"/>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Open Sans" panose="020B0604020202020204"/>
              </a:rPr>
              <a:t>Do total de </a:t>
            </a:r>
            <a:r>
              <a:rPr lang="pt-BR" b="1" dirty="0">
                <a:solidFill>
                  <a:srgbClr val="6ADBD9"/>
                </a:solidFill>
                <a:latin typeface="Open Sans"/>
                <a:sym typeface="Open Sans"/>
              </a:rPr>
              <a:t>4.833</a:t>
            </a:r>
            <a:r>
              <a:rPr lang="pt-BR" dirty="0">
                <a:latin typeface="Open Sans" panose="020B0604020202020204"/>
              </a:rPr>
              <a:t> rostos classificados, este modelo reconheceu aproximadamente </a:t>
            </a:r>
            <a:r>
              <a:rPr lang="pt-BR" b="1" dirty="0">
                <a:solidFill>
                  <a:srgbClr val="6ADBD9"/>
                </a:solidFill>
                <a:latin typeface="Open Sans"/>
              </a:rPr>
              <a:t>4.134</a:t>
            </a:r>
            <a:r>
              <a:rPr lang="pt-BR" dirty="0">
                <a:latin typeface="Open Sans" panose="020B0604020202020204"/>
              </a:rPr>
              <a:t>. </a:t>
            </a:r>
          </a:p>
          <a:p>
            <a:pPr marL="285750" indent="-285750">
              <a:buFont typeface="Arial" panose="020B0604020202020204" pitchFamily="34" charset="0"/>
              <a:buChar char="•"/>
            </a:pPr>
            <a:endParaRPr lang="pt-BR" dirty="0"/>
          </a:p>
        </p:txBody>
      </p:sp>
      <p:sp>
        <p:nvSpPr>
          <p:cNvPr id="4" name="CaixaDeTexto 3">
            <a:extLst>
              <a:ext uri="{FF2B5EF4-FFF2-40B4-BE49-F238E27FC236}">
                <a16:creationId xmlns:a16="http://schemas.microsoft.com/office/drawing/2014/main" id="{D9BEE69E-CEFC-4E73-BD82-15C1C1743EB3}"/>
              </a:ext>
            </a:extLst>
          </p:cNvPr>
          <p:cNvSpPr txBox="1"/>
          <p:nvPr/>
        </p:nvSpPr>
        <p:spPr>
          <a:xfrm>
            <a:off x="1712455" y="5776850"/>
            <a:ext cx="9459128" cy="276999"/>
          </a:xfrm>
          <a:prstGeom prst="rect">
            <a:avLst/>
          </a:prstGeom>
          <a:noFill/>
        </p:spPr>
        <p:txBody>
          <a:bodyPr wrap="none" rtlCol="0">
            <a:spAutoFit/>
          </a:bodyPr>
          <a:lstStyle/>
          <a:p>
            <a:r>
              <a:rPr lang="pt-BR" sz="1200" dirty="0">
                <a:latin typeface="Open Sans" panose="020B0604020202020204"/>
              </a:rPr>
              <a:t>https://medium.com/data-hackers/uma-introdu%C3%A7%C3%A3o-as-redes-neurais-convolucionais-utilizando-o-keras-41ee8dcc033e</a:t>
            </a:r>
          </a:p>
        </p:txBody>
      </p:sp>
      <p:sp>
        <p:nvSpPr>
          <p:cNvPr id="3" name="CaixaDeTexto 2">
            <a:extLst>
              <a:ext uri="{FF2B5EF4-FFF2-40B4-BE49-F238E27FC236}">
                <a16:creationId xmlns:a16="http://schemas.microsoft.com/office/drawing/2014/main" id="{9568B2D8-3C4D-4135-B245-9B81674FFC7E}"/>
              </a:ext>
            </a:extLst>
          </p:cNvPr>
          <p:cNvSpPr txBox="1"/>
          <p:nvPr/>
        </p:nvSpPr>
        <p:spPr>
          <a:xfrm>
            <a:off x="529456" y="5356706"/>
            <a:ext cx="5813899" cy="307777"/>
          </a:xfrm>
          <a:prstGeom prst="rect">
            <a:avLst/>
          </a:prstGeom>
          <a:noFill/>
        </p:spPr>
        <p:txBody>
          <a:bodyPr wrap="none" rtlCol="0">
            <a:spAutoFit/>
          </a:bodyPr>
          <a:lstStyle/>
          <a:p>
            <a:r>
              <a:rPr lang="pt-BR" sz="1400" dirty="0">
                <a:latin typeface="Open Sans" panose="020B0604020202020204"/>
              </a:rPr>
              <a:t>https://face-recognition.readthedocs.io/en/latest/face_recognition.html</a:t>
            </a:r>
          </a:p>
        </p:txBody>
      </p:sp>
      <p:pic>
        <p:nvPicPr>
          <p:cNvPr id="7" name="Imagem 6" descr="Uma imagem contendo desenho&#10;&#10;Descrição gerada automaticamente">
            <a:extLst>
              <a:ext uri="{FF2B5EF4-FFF2-40B4-BE49-F238E27FC236}">
                <a16:creationId xmlns:a16="http://schemas.microsoft.com/office/drawing/2014/main" id="{C0897C29-F48A-40C9-8C84-51DEC54A2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08" y="3134498"/>
            <a:ext cx="2957859" cy="396450"/>
          </a:xfrm>
          <a:prstGeom prst="rect">
            <a:avLst/>
          </a:prstGeom>
        </p:spPr>
      </p:pic>
      <p:sp>
        <p:nvSpPr>
          <p:cNvPr id="9" name="Rectangle 2">
            <a:extLst>
              <a:ext uri="{FF2B5EF4-FFF2-40B4-BE49-F238E27FC236}">
                <a16:creationId xmlns:a16="http://schemas.microsoft.com/office/drawing/2014/main" id="{99379FC2-5DDC-44F0-9A38-05374D181105}"/>
              </a:ext>
            </a:extLst>
          </p:cNvPr>
          <p:cNvSpPr>
            <a:spLocks noChangeArrowheads="1"/>
          </p:cNvSpPr>
          <p:nvPr/>
        </p:nvSpPr>
        <p:spPr bwMode="auto">
          <a:xfrm>
            <a:off x="3708577" y="2922375"/>
            <a:ext cx="7463006" cy="175432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dirty="0">
                <a:latin typeface="Open Sans" panose="020B0604020202020204"/>
              </a:rPr>
              <a:t>É construído usando o reconhecimento de rosto de última geração da </a:t>
            </a:r>
            <a:r>
              <a:rPr lang="pt-BR" altLang="pt-BR" b="1" dirty="0" err="1">
                <a:latin typeface="Open Sans" panose="020B0604020202020204"/>
                <a:hlinkClick r:id="rId7">
                  <a:extLst>
                    <a:ext uri="{A12FA001-AC4F-418D-AE19-62706E023703}">
                      <ahyp:hlinkClr xmlns:ahyp="http://schemas.microsoft.com/office/drawing/2018/hyperlinkcolor" val="tx"/>
                    </a:ext>
                  </a:extLst>
                </a:hlinkClick>
              </a:rPr>
              <a:t>dlib</a:t>
            </a:r>
            <a:r>
              <a:rPr lang="pt-BR" altLang="pt-BR" dirty="0">
                <a:latin typeface="Open Sans" panose="020B0604020202020204"/>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dirty="0">
                <a:latin typeface="Open Sans" panose="020B0604020202020204"/>
              </a:rPr>
              <a:t>Foi desenvolvido com </a:t>
            </a:r>
            <a:r>
              <a:rPr lang="pt-BR" altLang="pt-BR" i="1" dirty="0" err="1">
                <a:latin typeface="Open Sans" panose="020B0604020202020204"/>
              </a:rPr>
              <a:t>deep</a:t>
            </a:r>
            <a:r>
              <a:rPr lang="pt-BR" altLang="pt-BR" i="1" dirty="0">
                <a:latin typeface="Open Sans" panose="020B0604020202020204"/>
              </a:rPr>
              <a:t> </a:t>
            </a:r>
            <a:r>
              <a:rPr lang="pt-BR" altLang="pt-BR" i="1" dirty="0" err="1">
                <a:latin typeface="Open Sans" panose="020B0604020202020204"/>
              </a:rPr>
              <a:t>learning</a:t>
            </a:r>
            <a:r>
              <a:rPr lang="pt-BR" altLang="pt-BR" i="1" dirty="0">
                <a:latin typeface="Open Sans" panose="020B0604020202020204"/>
              </a:rPr>
              <a:t> </a:t>
            </a:r>
            <a:r>
              <a:rPr lang="pt-BR" altLang="pt-BR" dirty="0">
                <a:latin typeface="Open Sans" panose="020B0604020202020204"/>
              </a:rPr>
              <a:t>e possui uma precisão de 99,38% no LFW.</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BR" altLang="pt-BR" dirty="0">
                <a:latin typeface="Open Sans" panose="020B0604020202020204"/>
              </a:rPr>
              <a:t>Um diferencial desta biblioteca é que a utilização é bem simples e permite escrever um código menos verboso.</a:t>
            </a:r>
          </a:p>
        </p:txBody>
      </p:sp>
      <p:sp>
        <p:nvSpPr>
          <p:cNvPr id="2" name="Retângulo 1">
            <a:extLst>
              <a:ext uri="{FF2B5EF4-FFF2-40B4-BE49-F238E27FC236}">
                <a16:creationId xmlns:a16="http://schemas.microsoft.com/office/drawing/2014/main" id="{822DC886-DBC3-44AD-BD43-E217CD9BB9EE}"/>
              </a:ext>
            </a:extLst>
          </p:cNvPr>
          <p:cNvSpPr/>
          <p:nvPr/>
        </p:nvSpPr>
        <p:spPr>
          <a:xfrm>
            <a:off x="4861494" y="2258797"/>
            <a:ext cx="4246484" cy="369332"/>
          </a:xfrm>
          <a:prstGeom prst="rect">
            <a:avLst/>
          </a:prstGeom>
        </p:spPr>
        <p:txBody>
          <a:bodyPr wrap="none">
            <a:spAutoFit/>
          </a:bodyPr>
          <a:lstStyle/>
          <a:p>
            <a:r>
              <a:rPr lang="pt-BR" b="1" dirty="0" err="1">
                <a:latin typeface="Open Sans" panose="020B0604020202020204"/>
              </a:rPr>
              <a:t>Convolutional</a:t>
            </a:r>
            <a:r>
              <a:rPr lang="pt-BR" b="1" dirty="0">
                <a:latin typeface="Open Sans" panose="020B0604020202020204"/>
              </a:rPr>
              <a:t> Neural Network (CNN)</a:t>
            </a:r>
          </a:p>
        </p:txBody>
      </p:sp>
    </p:spTree>
    <p:extLst>
      <p:ext uri="{BB962C8B-B14F-4D97-AF65-F5344CB8AC3E}">
        <p14:creationId xmlns:p14="http://schemas.microsoft.com/office/powerpoint/2010/main" val="24673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Wesley Patrick de Souza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Dr</a:t>
            </a:r>
            <a:r>
              <a:rPr lang="pt-BR" sz="1400" dirty="0">
                <a:solidFill>
                  <a:srgbClr val="434343"/>
                </a:solidFill>
                <a:latin typeface="Open Sans" panose="020B0604020202020204" charset="0"/>
                <a:ea typeface="Open Sans" panose="020B0604020202020204" charset="0"/>
                <a:cs typeface="Open Sans" panose="020B0604020202020204" charset="0"/>
              </a:rPr>
              <a:t>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12896" y="378286"/>
            <a:ext cx="7977456" cy="713234"/>
          </a:xfrm>
          <a:prstGeom prst="rect">
            <a:avLst/>
          </a:prstGeom>
        </p:spPr>
        <p:txBody>
          <a:bodyPr vert="horz" lIns="91440" tIns="45720" rIns="91440" bIns="45720" rtlCol="0" anchor="ctr">
            <a:normAutofit fontScale="92500"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Pós-Graduação "Lato Sensu" Especialização em Análise de Big Data</a:t>
            </a:r>
            <a:r>
              <a:rPr lang="pt-BR" sz="1100" dirty="0">
                <a:solidFill>
                  <a:srgbClr val="6ADBD9"/>
                </a:solidFill>
                <a:latin typeface="Open Sans" panose="020B0604020202020204" charset="0"/>
                <a:ea typeface="Open Sans" panose="020B0604020202020204" charset="0"/>
                <a:cs typeface="Open Sans" panose="020B0604020202020204" charset="0"/>
              </a:rPr>
              <a:t>         </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050" name="Picture 2">
            <a:extLst>
              <a:ext uri="{FF2B5EF4-FFF2-40B4-BE49-F238E27FC236}">
                <a16:creationId xmlns:a16="http://schemas.microsoft.com/office/drawing/2014/main" id="{1FA243AB-D387-43BF-858B-256C06F44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55" y="1375547"/>
            <a:ext cx="3438939" cy="229262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82098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86973" y="379620"/>
            <a:ext cx="35309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367755014"/>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Layout de </a:t>
            </a:r>
            <a:r>
              <a:rPr lang="en-US" sz="1200" dirty="0" err="1">
                <a:solidFill>
                  <a:srgbClr val="DDDDDD"/>
                </a:solidFill>
                <a:latin typeface="Open Sans"/>
              </a:rPr>
              <a:t>extração</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282694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DDDDDD"/>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171450" lvl="0" indent="-171450">
              <a:buFont typeface="Arial" panose="020B0604020202020204" pitchFamily="34" charset="0"/>
              <a:buChar char="•"/>
              <a:defRPr/>
            </a:pPr>
            <a:r>
              <a:rPr lang="pt-BR" sz="1200" dirty="0">
                <a:solidFill>
                  <a:srgbClr val="DDDDDD"/>
                </a:solidFill>
                <a:latin typeface="Open Sans"/>
                <a:sym typeface="Open Sans"/>
              </a:rPr>
              <a:t>Validação com a área de negócios sobre a consistência das informações</a:t>
            </a:r>
            <a:endParaRPr lang="pt-BR"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780741" y="2987959"/>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CNN</a:t>
            </a: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400725"/>
          </a:xfrm>
          <a:prstGeom prst="rect">
            <a:avLst/>
          </a:prstGeom>
          <a:noFill/>
          <a:ln>
            <a:noFill/>
          </a:ln>
        </p:spPr>
        <p:txBody>
          <a:bodyPr spcFirstLastPara="1" wrap="square" lIns="91425" tIns="91425" rIns="91425" bIns="91425" anchor="t" anchorCtr="0">
            <a:noAutofit/>
          </a:bodyPr>
          <a:lstStyle/>
          <a:p>
            <a:pPr lvl="0">
              <a:defRPr/>
            </a:pPr>
            <a:r>
              <a:rPr lang="pt-BR" sz="1200" b="1" dirty="0">
                <a:latin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latin typeface="Open Sans"/>
              </a:rPr>
              <a:t>Transfer</a:t>
            </a:r>
            <a:r>
              <a:rPr lang="pt-BR" sz="1200" dirty="0">
                <a:latin typeface="Open Sans"/>
              </a:rPr>
              <a:t> </a:t>
            </a:r>
            <a:r>
              <a:rPr lang="pt-BR" sz="1200" dirty="0" err="1">
                <a:latin typeface="Open Sans"/>
              </a:rPr>
              <a:t>learning</a:t>
            </a:r>
            <a:endParaRPr lang="pt-BR" sz="1200" dirty="0">
              <a:latin typeface="Open Sans"/>
            </a:endParaRPr>
          </a:p>
          <a:p>
            <a:pPr marL="171450" lvl="0" indent="-171450">
              <a:buFont typeface="Arial" panose="020B0604020202020204" pitchFamily="34" charset="0"/>
              <a:buChar char="•"/>
              <a:defRPr/>
            </a:pPr>
            <a:r>
              <a:rPr lang="pt-BR" sz="1200" dirty="0">
                <a:latin typeface="Open Sans"/>
              </a:rPr>
              <a:t>SVM</a:t>
            </a:r>
          </a:p>
          <a:p>
            <a:pPr marL="171450" lvl="0" indent="-171450">
              <a:buFont typeface="Arial" panose="020B0604020202020204" pitchFamily="34" charset="0"/>
              <a:buChar char="•"/>
              <a:defRPr/>
            </a:pPr>
            <a:r>
              <a:rPr lang="pt-BR" sz="1200" dirty="0" err="1">
                <a:latin typeface="Open Sans"/>
              </a:rPr>
              <a:t>Stochastic</a:t>
            </a:r>
            <a:r>
              <a:rPr lang="pt-BR" sz="1200" dirty="0">
                <a:latin typeface="Open Sans"/>
              </a:rPr>
              <a:t> </a:t>
            </a:r>
            <a:r>
              <a:rPr lang="pt-BR" sz="1200" dirty="0" err="1">
                <a:latin typeface="Open Sans"/>
              </a:rPr>
              <a:t>Gradient</a:t>
            </a:r>
            <a:r>
              <a:rPr lang="pt-BR" sz="1200" dirty="0">
                <a:latin typeface="Open Sans"/>
              </a:rPr>
              <a:t> </a:t>
            </a:r>
            <a:r>
              <a:rPr lang="pt-BR" sz="1200" dirty="0" err="1">
                <a:latin typeface="Open Sans"/>
              </a:rPr>
              <a:t>Descent</a:t>
            </a:r>
            <a:endParaRPr lang="pt-BR" sz="1200" dirty="0">
              <a:latin typeface="Open Sans"/>
            </a:endParaRPr>
          </a:p>
          <a:p>
            <a:pPr marL="171450" lvl="0" indent="-171450">
              <a:buFont typeface="Arial" panose="020B0604020202020204" pitchFamily="34" charset="0"/>
              <a:buChar char="•"/>
              <a:defRPr/>
            </a:pPr>
            <a:r>
              <a:rPr lang="pt-BR" sz="1200" dirty="0">
                <a:latin typeface="Open Sans"/>
              </a:rPr>
              <a:t>KNN</a:t>
            </a:r>
          </a:p>
          <a:p>
            <a:pPr marL="171450" lvl="0" indent="-171450">
              <a:buFont typeface="Arial" panose="020B0604020202020204" pitchFamily="34" charset="0"/>
              <a:buChar char="•"/>
              <a:defRPr/>
            </a:pPr>
            <a:r>
              <a:rPr lang="pt-BR" sz="1200" dirty="0" err="1">
                <a:latin typeface="Open Sans"/>
              </a:rPr>
              <a:t>LogisticRegression</a:t>
            </a:r>
            <a:endParaRPr lang="pt-BR" sz="1200" dirty="0">
              <a:latin typeface="Open Sans"/>
            </a:endParaRPr>
          </a:p>
          <a:p>
            <a:pPr marL="171450" lvl="0" indent="-171450">
              <a:buFont typeface="Arial" panose="020B0604020202020204" pitchFamily="34" charset="0"/>
              <a:buChar char="•"/>
              <a:defRPr/>
            </a:pPr>
            <a:r>
              <a:rPr lang="pt-BR" sz="1200" dirty="0">
                <a:latin typeface="Open Sans"/>
              </a:rPr>
              <a:t>MLP</a:t>
            </a:r>
          </a:p>
          <a:p>
            <a:pPr marL="171450" lvl="0" indent="-171450">
              <a:buFont typeface="Arial" panose="020B0604020202020204" pitchFamily="34" charset="0"/>
              <a:buChar char="•"/>
              <a:defRPr/>
            </a:pPr>
            <a:r>
              <a:rPr lang="pt-BR" sz="1200" dirty="0" err="1">
                <a:latin typeface="Open Sans"/>
              </a:rPr>
              <a:t>Random</a:t>
            </a:r>
            <a:r>
              <a:rPr lang="pt-BR" sz="1200" dirty="0">
                <a:latin typeface="Open Sans"/>
              </a:rPr>
              <a:t> Forest</a:t>
            </a:r>
          </a:p>
          <a:p>
            <a:pPr marL="171450" lvl="0" indent="-171450">
              <a:buFont typeface="Arial" panose="020B0604020202020204" pitchFamily="34" charset="0"/>
              <a:buChar char="•"/>
              <a:defRPr/>
            </a:pPr>
            <a:r>
              <a:rPr lang="pt-BR" sz="1200" dirty="0" err="1">
                <a:latin typeface="Open Sans"/>
              </a:rPr>
              <a:t>GradientBoosting</a:t>
            </a:r>
            <a:endParaRPr lang="pt-BR" sz="1200" dirty="0">
              <a:latin typeface="Open Sans"/>
            </a:endParaRPr>
          </a:p>
          <a:p>
            <a:pPr lvl="0">
              <a:defRPr/>
            </a:pP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6394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510748"/>
            <a:ext cx="8091055" cy="3882887"/>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387156" y="1510748"/>
            <a:ext cx="6029054" cy="3722429"/>
          </a:xfrm>
          <a:prstGeom prst="rect">
            <a:avLst/>
          </a:prstGeom>
        </p:spPr>
        <p:txBody>
          <a:bodyPr wrap="square">
            <a:spAutoFit/>
          </a:bodyPr>
          <a:lstStyle/>
          <a:p>
            <a:r>
              <a:rPr lang="pt-BR" b="1" dirty="0">
                <a:solidFill>
                  <a:srgbClr val="434343"/>
                </a:solidFill>
                <a:latin typeface="Open Sans" panose="020B0604020202020204" charset="0"/>
                <a:ea typeface="Open Sans" panose="020B0604020202020204" charset="0"/>
                <a:cs typeface="Open Sans" panose="020B0604020202020204" charset="0"/>
              </a:rPr>
              <a:t>Tratamento das bases de dados para modelagem</a:t>
            </a:r>
          </a:p>
          <a:p>
            <a:pPr lvl="1" algn="just">
              <a:lnSpc>
                <a:spcPct val="150000"/>
              </a:lnSpc>
            </a:pPr>
            <a:endParaRPr lang="pt-BR" sz="300" dirty="0">
              <a:solidFill>
                <a:srgbClr val="434343"/>
              </a:solidFill>
              <a:latin typeface="Open Sans" panose="020B0604020202020204" charset="0"/>
              <a:ea typeface="Open Sans" panose="020B0604020202020204" charset="0"/>
              <a:cs typeface="Open Sans" panose="020B0604020202020204" charset="0"/>
            </a:endParaRPr>
          </a:p>
          <a:p>
            <a:pPr marL="228600" indent="-228600" algn="just">
              <a:lnSpc>
                <a:spcPct val="15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70% aleatório para treino e 30% para teste;</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2. Redimensionamento da base; </a:t>
            </a:r>
          </a:p>
          <a:p>
            <a:pPr marL="285750" indent="-285750" algn="just">
              <a:lnSpc>
                <a:spcPct val="150000"/>
              </a:lnSpc>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(224,224,3);</a:t>
            </a:r>
          </a:p>
          <a:p>
            <a:pPr marL="285750" indent="-285750" algn="just">
              <a:lnSpc>
                <a:spcPct val="150000"/>
              </a:lnSpc>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(64,64,3);</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3. Treinamento de modelos de </a:t>
            </a:r>
            <a:r>
              <a:rPr lang="pt-BR" sz="1400" dirty="0" err="1">
                <a:solidFill>
                  <a:srgbClr val="434343"/>
                </a:solidFill>
                <a:latin typeface="Open Sans" panose="020B0604020202020204" charset="0"/>
                <a:ea typeface="Open Sans" panose="020B0604020202020204" charset="0"/>
                <a:cs typeface="Open Sans" panose="020B0604020202020204" charset="0"/>
              </a:rPr>
              <a:t>transfer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learning</a:t>
            </a:r>
            <a:r>
              <a:rPr lang="pt-BR" sz="1400" dirty="0">
                <a:solidFill>
                  <a:srgbClr val="434343"/>
                </a:solidFill>
                <a:latin typeface="Open Sans" panose="020B0604020202020204" charset="0"/>
                <a:ea typeface="Open Sans" panose="020B0604020202020204" charset="0"/>
                <a:cs typeface="Open Sans" panose="020B0604020202020204" charset="0"/>
              </a:rPr>
              <a:t>;</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4. Extração da </a:t>
            </a:r>
            <a:r>
              <a:rPr lang="pt-BR" sz="1400" dirty="0" err="1">
                <a:solidFill>
                  <a:srgbClr val="434343"/>
                </a:solidFill>
                <a:latin typeface="Open Sans" panose="020B0604020202020204" charset="0"/>
                <a:ea typeface="Open Sans" panose="020B0604020202020204" charset="0"/>
                <a:cs typeface="Open Sans" panose="020B0604020202020204" charset="0"/>
              </a:rPr>
              <a:t>features</a:t>
            </a:r>
            <a:r>
              <a:rPr lang="pt-BR" sz="1400" dirty="0">
                <a:solidFill>
                  <a:srgbClr val="434343"/>
                </a:solidFill>
                <a:latin typeface="Open Sans" panose="020B0604020202020204" charset="0"/>
                <a:ea typeface="Open Sans" panose="020B0604020202020204" charset="0"/>
                <a:cs typeface="Open Sans" panose="020B0604020202020204" charset="0"/>
              </a:rPr>
              <a:t> da imagem via VGG16;</a:t>
            </a:r>
          </a:p>
          <a:p>
            <a:pPr algn="just">
              <a:lnSpc>
                <a:spcPct val="150000"/>
              </a:lnSpc>
            </a:pPr>
            <a:r>
              <a:rPr lang="pt-BR" sz="1400" dirty="0">
                <a:solidFill>
                  <a:srgbClr val="434343"/>
                </a:solidFill>
                <a:latin typeface="Open Sans" panose="020B0604020202020204" charset="0"/>
                <a:ea typeface="Open Sans" panose="020B0604020202020204" charset="0"/>
                <a:cs typeface="Open Sans" panose="020B0604020202020204" charset="0"/>
              </a:rPr>
              <a:t>5. Treinamento de 98 modelos de Classificação baseados nos tipos abaixo: </a:t>
            </a:r>
            <a:r>
              <a:rPr lang="pt-BR" sz="1400" b="1" dirty="0">
                <a:solidFill>
                  <a:srgbClr val="434343"/>
                </a:solidFill>
                <a:latin typeface="Open Sans" panose="020B0604020202020204" charset="0"/>
                <a:ea typeface="Open Sans" panose="020B0604020202020204" charset="0"/>
                <a:cs typeface="Open Sans" panose="020B0604020202020204" charset="0"/>
              </a:rPr>
              <a:t>SVC, SGD, </a:t>
            </a:r>
            <a:r>
              <a:rPr lang="pt-BR" sz="1400" b="1" dirty="0" err="1">
                <a:solidFill>
                  <a:srgbClr val="434343"/>
                </a:solidFill>
                <a:latin typeface="Open Sans" panose="020B0604020202020204" charset="0"/>
                <a:ea typeface="Open Sans" panose="020B0604020202020204" charset="0"/>
                <a:cs typeface="Open Sans" panose="020B0604020202020204" charset="0"/>
              </a:rPr>
              <a:t>DecisionTree,Naive</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Bayes</a:t>
            </a:r>
            <a:r>
              <a:rPr lang="pt-BR" sz="1400" b="1" dirty="0">
                <a:solidFill>
                  <a:srgbClr val="434343"/>
                </a:solidFill>
                <a:latin typeface="Open Sans" panose="020B0604020202020204" charset="0"/>
                <a:ea typeface="Open Sans" panose="020B0604020202020204" charset="0"/>
                <a:cs typeface="Open Sans" panose="020B0604020202020204" charset="0"/>
              </a:rPr>
              <a:t>, k-</a:t>
            </a:r>
            <a:r>
              <a:rPr lang="pt-BR" sz="1400" b="1" dirty="0" err="1">
                <a:solidFill>
                  <a:srgbClr val="434343"/>
                </a:solidFill>
                <a:latin typeface="Open Sans" panose="020B0604020202020204" charset="0"/>
                <a:ea typeface="Open Sans" panose="020B0604020202020204" charset="0"/>
                <a:cs typeface="Open Sans" panose="020B0604020202020204" charset="0"/>
              </a:rPr>
              <a:t>nearest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neighbors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LabelPropagation</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LabelSpreading</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LogisticRegression</a:t>
            </a:r>
            <a:r>
              <a:rPr lang="pt-BR" sz="1400" b="1" dirty="0">
                <a:solidFill>
                  <a:srgbClr val="434343"/>
                </a:solidFill>
                <a:latin typeface="Open Sans" panose="020B0604020202020204" charset="0"/>
                <a:ea typeface="Open Sans" panose="020B0604020202020204" charset="0"/>
                <a:cs typeface="Open Sans" panose="020B0604020202020204" charset="0"/>
              </a:rPr>
              <a:t>, MLP, </a:t>
            </a:r>
            <a:r>
              <a:rPr lang="pt-BR" sz="1400" b="1" dirty="0" err="1">
                <a:solidFill>
                  <a:srgbClr val="434343"/>
                </a:solidFill>
                <a:latin typeface="Open Sans" panose="020B0604020202020204" charset="0"/>
                <a:ea typeface="Open Sans" panose="020B0604020202020204" charset="0"/>
                <a:cs typeface="Open Sans" panose="020B0604020202020204" charset="0"/>
              </a:rPr>
              <a:t>RandomForest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ExtraTrees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AdaBoost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GradientBoosting</a:t>
            </a:r>
            <a:r>
              <a:rPr lang="pt-BR" sz="1400" b="1" dirty="0">
                <a:solidFill>
                  <a:srgbClr val="434343"/>
                </a:solidFill>
                <a:latin typeface="Open Sans" panose="020B0604020202020204" charset="0"/>
                <a:ea typeface="Open Sans" panose="020B0604020202020204" charset="0"/>
                <a:cs typeface="Open Sans" panose="020B0604020202020204" charset="0"/>
              </a:rPr>
              <a:t>. </a:t>
            </a: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
            <a:extLst>
              <a:ext uri="{FF2B5EF4-FFF2-40B4-BE49-F238E27FC236}">
                <a16:creationId xmlns:a16="http://schemas.microsoft.com/office/drawing/2014/main" id="{959083A9-F22A-4E5C-A958-DFA82D6457E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Treinamento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434343"/>
                </a:solidFill>
                <a:latin typeface="Open Sans" panose="020B0604020202020204" charset="0"/>
                <a:ea typeface="Open Sans" panose="020B0604020202020204" charset="0"/>
                <a:cs typeface="Open Sans" panose="020B0604020202020204" charset="0"/>
              </a:rPr>
              <a:t>BASES DE TREINO E TESTE</a:t>
            </a:r>
          </a:p>
        </p:txBody>
      </p:sp>
    </p:spTree>
    <p:extLst>
      <p:ext uri="{BB962C8B-B14F-4D97-AF65-F5344CB8AC3E}">
        <p14:creationId xmlns:p14="http://schemas.microsoft.com/office/powerpoint/2010/main" val="338681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3376AEDB-F750-4E86-B904-E570B4A5AA6A}"/>
              </a:ext>
            </a:extLst>
          </p:cNvPr>
          <p:cNvGrpSpPr/>
          <p:nvPr/>
        </p:nvGrpSpPr>
        <p:grpSpPr>
          <a:xfrm>
            <a:off x="7079466" y="150251"/>
            <a:ext cx="4304152" cy="6186309"/>
            <a:chOff x="8497038" y="155404"/>
            <a:chExt cx="2827606" cy="2308431"/>
          </a:xfrm>
        </p:grpSpPr>
        <p:sp>
          <p:nvSpPr>
            <p:cNvPr id="16" name="Retângulo 15">
              <a:extLst>
                <a:ext uri="{FF2B5EF4-FFF2-40B4-BE49-F238E27FC236}">
                  <a16:creationId xmlns:a16="http://schemas.microsoft.com/office/drawing/2014/main" id="{536C7039-3D03-4144-9E33-CB38C227A291}"/>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7" name="Google Shape;62;p13">
              <a:extLst>
                <a:ext uri="{FF2B5EF4-FFF2-40B4-BE49-F238E27FC236}">
                  <a16:creationId xmlns:a16="http://schemas.microsoft.com/office/drawing/2014/main" id="{31A31952-F53A-47E4-AFEF-E461F8D67732}"/>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191816" y="8799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Transfer Learning</a:t>
            </a:r>
          </a:p>
        </p:txBody>
      </p:sp>
      <p:sp>
        <p:nvSpPr>
          <p:cNvPr id="13" name="Retângulo 12">
            <a:extLst>
              <a:ext uri="{FF2B5EF4-FFF2-40B4-BE49-F238E27FC236}">
                <a16:creationId xmlns:a16="http://schemas.microsoft.com/office/drawing/2014/main" id="{35F47299-7615-4100-B6B3-DD08E74F009D}"/>
              </a:ext>
            </a:extLst>
          </p:cNvPr>
          <p:cNvSpPr/>
          <p:nvPr/>
        </p:nvSpPr>
        <p:spPr>
          <a:xfrm>
            <a:off x="124735" y="635663"/>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4683296" y="4981844"/>
            <a:ext cx="1663820" cy="1015663"/>
          </a:xfrm>
          <a:prstGeom prst="rect">
            <a:avLst/>
          </a:prstGeom>
        </p:spPr>
        <p:txBody>
          <a:bodyPr wrap="square">
            <a:spAutoFit/>
          </a:bodyPr>
          <a:lstStyle/>
          <a:p>
            <a:pPr algn="just"/>
            <a:r>
              <a:rPr lang="pt-BR" sz="1200" b="1" dirty="0">
                <a:solidFill>
                  <a:srgbClr val="434343"/>
                </a:solidFill>
                <a:latin typeface="Open Sans" panose="020B0604020202020204"/>
              </a:rPr>
              <a:t>Modelos usados:</a:t>
            </a:r>
            <a:endParaRPr lang="pt-BR" sz="1200" dirty="0">
              <a:solidFill>
                <a:srgbClr val="434343"/>
              </a:solidFill>
              <a:latin typeface="Open Sans" panose="020B0604020202020204"/>
            </a:endParaRPr>
          </a:p>
          <a:p>
            <a:pPr marL="171450" indent="-171450" algn="just">
              <a:buFont typeface="Arial" panose="020B0604020202020204" pitchFamily="34" charset="0"/>
              <a:buChar char="•"/>
            </a:pPr>
            <a:r>
              <a:rPr lang="pt-BR" sz="1200" dirty="0">
                <a:solidFill>
                  <a:srgbClr val="434343"/>
                </a:solidFill>
                <a:latin typeface="Open Sans" panose="020B0604020202020204"/>
              </a:rPr>
              <a:t>MobileNetV2 </a:t>
            </a:r>
          </a:p>
          <a:p>
            <a:pPr marL="171450" indent="-171450" algn="just">
              <a:buFont typeface="Arial" panose="020B0604020202020204" pitchFamily="34" charset="0"/>
              <a:buChar char="•"/>
            </a:pPr>
            <a:r>
              <a:rPr lang="pt-BR" sz="1200" dirty="0">
                <a:solidFill>
                  <a:srgbClr val="434343"/>
                </a:solidFill>
                <a:latin typeface="Open Sans" panose="020B0604020202020204"/>
              </a:rPr>
              <a:t>ResNet152V2</a:t>
            </a:r>
          </a:p>
          <a:p>
            <a:pPr marL="171450" indent="-171450" algn="just">
              <a:buFont typeface="Arial" panose="020B0604020202020204" pitchFamily="34" charset="0"/>
              <a:buChar char="•"/>
            </a:pPr>
            <a:r>
              <a:rPr lang="pt-BR" sz="1200" dirty="0">
                <a:solidFill>
                  <a:srgbClr val="434343"/>
                </a:solidFill>
                <a:latin typeface="Open Sans" panose="020B0604020202020204"/>
              </a:rPr>
              <a:t>ResNet50V2</a:t>
            </a:r>
          </a:p>
          <a:p>
            <a:pPr marL="171450" indent="-171450" algn="just">
              <a:buFont typeface="Arial" panose="020B0604020202020204" pitchFamily="34" charset="0"/>
              <a:buChar char="•"/>
            </a:pPr>
            <a:r>
              <a:rPr lang="pt-BR" sz="1200" dirty="0" err="1">
                <a:solidFill>
                  <a:srgbClr val="434343"/>
                </a:solidFill>
                <a:latin typeface="Open Sans" panose="020B0604020202020204"/>
              </a:rPr>
              <a:t>Xception</a:t>
            </a:r>
            <a:endParaRPr lang="pt-BR" sz="14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838" y="1355505"/>
            <a:ext cx="6129578" cy="3244044"/>
          </a:xfrm>
          <a:prstGeom prst="rect">
            <a:avLst/>
          </a:prstGeom>
        </p:spPr>
      </p:pic>
      <p:sp>
        <p:nvSpPr>
          <p:cNvPr id="2" name="CaixaDeTexto 1">
            <a:extLst>
              <a:ext uri="{FF2B5EF4-FFF2-40B4-BE49-F238E27FC236}">
                <a16:creationId xmlns:a16="http://schemas.microsoft.com/office/drawing/2014/main" id="{529FE3E1-70A5-4207-B062-2F192001B0C3}"/>
              </a:ext>
            </a:extLst>
          </p:cNvPr>
          <p:cNvSpPr txBox="1"/>
          <p:nvPr/>
        </p:nvSpPr>
        <p:spPr>
          <a:xfrm>
            <a:off x="7189672" y="336911"/>
            <a:ext cx="4193946" cy="6186309"/>
          </a:xfrm>
          <a:prstGeom prst="rect">
            <a:avLst/>
          </a:prstGeom>
          <a:noFill/>
        </p:spPr>
        <p:txBody>
          <a:bodyPr wrap="square" rtlCol="0">
            <a:spAutoFit/>
          </a:bodyPr>
          <a:lstStyle/>
          <a:p>
            <a:r>
              <a:rPr lang="pt-BR" dirty="0"/>
              <a:t>A história do projeto de rede neural </a:t>
            </a:r>
            <a:r>
              <a:rPr lang="pt-BR" dirty="0" err="1"/>
              <a:t>convolucional</a:t>
            </a:r>
            <a:r>
              <a:rPr lang="pt-BR" dirty="0"/>
              <a:t> começou com modelos do estilo </a:t>
            </a:r>
            <a:r>
              <a:rPr lang="pt-BR" dirty="0" err="1"/>
              <a:t>LeNet</a:t>
            </a:r>
            <a:r>
              <a:rPr lang="pt-BR" dirty="0"/>
              <a:t> (1995), que eram pilhas simples de convoluções para extração de características e operações de Max </a:t>
            </a:r>
            <a:r>
              <a:rPr lang="pt-BR" dirty="0" err="1"/>
              <a:t>pooling</a:t>
            </a:r>
            <a:r>
              <a:rPr lang="pt-BR" dirty="0"/>
              <a:t> para </a:t>
            </a:r>
            <a:r>
              <a:rPr lang="pt-BR" dirty="0" err="1"/>
              <a:t>subamostragem</a:t>
            </a:r>
            <a:r>
              <a:rPr lang="pt-BR" dirty="0"/>
              <a:t> espacial.</a:t>
            </a:r>
          </a:p>
          <a:p>
            <a:r>
              <a:rPr lang="pt-BR" dirty="0"/>
              <a:t>As redes neurais </a:t>
            </a:r>
            <a:r>
              <a:rPr lang="pt-BR" dirty="0" err="1"/>
              <a:t>convolucionais</a:t>
            </a:r>
            <a:r>
              <a:rPr lang="pt-BR" dirty="0"/>
              <a:t> se tornaram onipresentes na visão computacional desde que </a:t>
            </a:r>
            <a:r>
              <a:rPr lang="pt-BR" dirty="0" err="1"/>
              <a:t>AlexNet</a:t>
            </a:r>
            <a:r>
              <a:rPr lang="pt-BR" dirty="0"/>
              <a:t> popularizou as redes neurais </a:t>
            </a:r>
            <a:r>
              <a:rPr lang="pt-BR" dirty="0" err="1"/>
              <a:t>convolucionais</a:t>
            </a:r>
            <a:r>
              <a:rPr lang="pt-BR" dirty="0"/>
              <a:t> profundas ao vencer o </a:t>
            </a:r>
            <a:r>
              <a:rPr lang="pt-BR" dirty="0" err="1"/>
              <a:t>ImageNet</a:t>
            </a:r>
            <a:r>
              <a:rPr lang="pt-BR" dirty="0"/>
              <a:t> </a:t>
            </a:r>
            <a:r>
              <a:rPr lang="pt-BR" dirty="0" err="1"/>
              <a:t>Challenge</a:t>
            </a:r>
            <a:r>
              <a:rPr lang="pt-BR" dirty="0"/>
              <a:t>: ILSVRC 2012. Onde as operações de convolução eram repetidas várias vezes entre as operações de Max </a:t>
            </a:r>
            <a:r>
              <a:rPr lang="pt-BR" dirty="0" err="1"/>
              <a:t>Pooling</a:t>
            </a:r>
            <a:r>
              <a:rPr lang="pt-BR" dirty="0"/>
              <a:t>, permitindo que a rede aprendesse recursos mais ricos em cada escala espacial.</a:t>
            </a:r>
          </a:p>
          <a:p>
            <a:r>
              <a:rPr lang="pt-BR" dirty="0"/>
              <a:t>Desde então a tendência geral tem sido fazer redes mais profundas e complicadas para alcançar maior precisão. </a:t>
            </a:r>
          </a:p>
          <a:p>
            <a:endParaRPr lang="pt-BR" dirty="0"/>
          </a:p>
          <a:p>
            <a:endParaRPr lang="pt-BR" dirty="0"/>
          </a:p>
        </p:txBody>
      </p:sp>
      <p:pic>
        <p:nvPicPr>
          <p:cNvPr id="6" name="Imagem 5" descr="Diagrama&#10;&#10;Descrição gerada automaticamente">
            <a:extLst>
              <a:ext uri="{FF2B5EF4-FFF2-40B4-BE49-F238E27FC236}">
                <a16:creationId xmlns:a16="http://schemas.microsoft.com/office/drawing/2014/main" id="{4E5FE752-DD95-4D4E-8468-4E72EB8B2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744" y="4982139"/>
            <a:ext cx="4265192" cy="1252290"/>
          </a:xfrm>
          <a:prstGeom prst="rect">
            <a:avLst/>
          </a:prstGeom>
        </p:spPr>
      </p:pic>
    </p:spTree>
    <p:extLst>
      <p:ext uri="{BB962C8B-B14F-4D97-AF65-F5344CB8AC3E}">
        <p14:creationId xmlns:p14="http://schemas.microsoft.com/office/powerpoint/2010/main" val="271533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51AF4F0B-AAF3-4FD4-A114-367BEE005CE8}"/>
              </a:ext>
            </a:extLst>
          </p:cNvPr>
          <p:cNvGrpSpPr/>
          <p:nvPr/>
        </p:nvGrpSpPr>
        <p:grpSpPr>
          <a:xfrm>
            <a:off x="5781016" y="379620"/>
            <a:ext cx="6410984" cy="5225896"/>
            <a:chOff x="8497038" y="155404"/>
            <a:chExt cx="2827606" cy="2308431"/>
          </a:xfrm>
        </p:grpSpPr>
        <p:sp>
          <p:nvSpPr>
            <p:cNvPr id="18" name="Retângulo 17">
              <a:extLst>
                <a:ext uri="{FF2B5EF4-FFF2-40B4-BE49-F238E27FC236}">
                  <a16:creationId xmlns:a16="http://schemas.microsoft.com/office/drawing/2014/main" id="{523A0A69-D0C4-49B3-BB8C-5D9F268E88D7}"/>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667C88F5-6586-45F4-AAC1-EE98FDE6F88B}"/>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MobileNet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83544" y="827404"/>
            <a:ext cx="5421016" cy="954107"/>
          </a:xfrm>
          <a:prstGeom prst="rect">
            <a:avLst/>
          </a:prstGeom>
        </p:spPr>
        <p:txBody>
          <a:bodyPr wrap="square">
            <a:spAutoFit/>
          </a:bodyPr>
          <a:lstStyle/>
          <a:p>
            <a:r>
              <a:rPr lang="pt-BR" sz="1400" dirty="0">
                <a:solidFill>
                  <a:srgbClr val="434343"/>
                </a:solidFill>
                <a:latin typeface="Open Sans" panose="020B0604020202020204"/>
              </a:rPr>
              <a:t>O </a:t>
            </a:r>
            <a:r>
              <a:rPr lang="pt-BR" sz="1400" dirty="0" err="1">
                <a:solidFill>
                  <a:srgbClr val="434343"/>
                </a:solidFill>
                <a:latin typeface="Open Sans" panose="020B0604020202020204"/>
              </a:rPr>
              <a:t>MobileNets</a:t>
            </a:r>
            <a:r>
              <a:rPr lang="pt-BR" sz="1400" dirty="0">
                <a:solidFill>
                  <a:srgbClr val="434343"/>
                </a:solidFill>
                <a:latin typeface="Open Sans" panose="020B0604020202020204"/>
              </a:rPr>
              <a:t> se concentra principalmente na otimização da latência, mas também produz pequenas redes. Muitos artigos em redes pequenas focam apenas no tamanho, mas não consideram a velocidade. (Google 2017)</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688" y="1976329"/>
            <a:ext cx="5576093" cy="3025747"/>
          </a:xfrm>
          <a:prstGeom prst="rect">
            <a:avLst/>
          </a:prstGeom>
        </p:spPr>
      </p:pic>
      <p:sp>
        <p:nvSpPr>
          <p:cNvPr id="2" name="CaixaDeTexto 1">
            <a:extLst>
              <a:ext uri="{FF2B5EF4-FFF2-40B4-BE49-F238E27FC236}">
                <a16:creationId xmlns:a16="http://schemas.microsoft.com/office/drawing/2014/main" id="{5C3FB541-9B3B-4860-8729-250DAD9E55A0}"/>
              </a:ext>
            </a:extLst>
          </p:cNvPr>
          <p:cNvSpPr txBox="1"/>
          <p:nvPr/>
        </p:nvSpPr>
        <p:spPr>
          <a:xfrm>
            <a:off x="5987882" y="619135"/>
            <a:ext cx="5696013" cy="5155257"/>
          </a:xfrm>
          <a:prstGeom prst="rect">
            <a:avLst/>
          </a:prstGeom>
          <a:noFill/>
        </p:spPr>
        <p:txBody>
          <a:bodyPr wrap="square" rtlCol="0">
            <a:spAutoFit/>
          </a:bodyPr>
          <a:lstStyle/>
          <a:p>
            <a:pPr algn="just">
              <a:lnSpc>
                <a:spcPct val="150000"/>
              </a:lnSpc>
            </a:pPr>
            <a:r>
              <a:rPr lang="pt-BR" sz="1400" dirty="0">
                <a:latin typeface="Open Sans" panose="020B0604020202020204"/>
              </a:rPr>
              <a:t>Os avanços para melhorar a precisão das redes CNN, não estão necessariamente tornando as redes mais eficientes em relação a tamanho e velocidade. Em muitas aplicações do mundo real, como robótica, carro autônomo e realidade aumentada, as tarefas de reconhecimento precisam ser realizadas em tempo hábil em uma plataforma limitada computacionalmente.</a:t>
            </a:r>
          </a:p>
          <a:p>
            <a:pPr algn="just">
              <a:lnSpc>
                <a:spcPct val="150000"/>
              </a:lnSpc>
            </a:pPr>
            <a:r>
              <a:rPr lang="pt-BR" sz="1400" dirty="0">
                <a:latin typeface="Open Sans" panose="020B0604020202020204"/>
              </a:rPr>
              <a:t>Com esse proposito que as </a:t>
            </a:r>
            <a:r>
              <a:rPr lang="pt-BR" sz="1400" dirty="0" err="1">
                <a:latin typeface="Open Sans" panose="020B0604020202020204"/>
              </a:rPr>
              <a:t>MobileNets</a:t>
            </a:r>
            <a:r>
              <a:rPr lang="pt-BR" sz="1400" dirty="0">
                <a:latin typeface="Open Sans" panose="020B0604020202020204"/>
              </a:rPr>
              <a:t> foram criadas, o </a:t>
            </a:r>
            <a:r>
              <a:rPr lang="pt-BR" sz="1400" dirty="0" err="1">
                <a:latin typeface="Open Sans" panose="020B0604020202020204"/>
              </a:rPr>
              <a:t>MobileNet</a:t>
            </a:r>
            <a:r>
              <a:rPr lang="pt-BR" sz="1400" dirty="0">
                <a:latin typeface="Open Sans" panose="020B0604020202020204"/>
              </a:rPr>
              <a:t> tem 28 camadas.</a:t>
            </a:r>
          </a:p>
          <a:p>
            <a:pPr algn="just">
              <a:lnSpc>
                <a:spcPct val="150000"/>
              </a:lnSpc>
            </a:pPr>
            <a:r>
              <a:rPr lang="pt-BR" sz="1400" dirty="0">
                <a:latin typeface="Open Sans" panose="020B0604020202020204"/>
              </a:rPr>
              <a:t>Os modelos </a:t>
            </a:r>
            <a:r>
              <a:rPr lang="pt-BR" sz="1400" dirty="0" err="1">
                <a:latin typeface="Open Sans" panose="020B0604020202020204"/>
              </a:rPr>
              <a:t>MobileNet</a:t>
            </a:r>
            <a:r>
              <a:rPr lang="pt-BR" sz="1400" dirty="0">
                <a:latin typeface="Open Sans" panose="020B0604020202020204"/>
              </a:rPr>
              <a:t> foram treinados no </a:t>
            </a:r>
            <a:r>
              <a:rPr lang="pt-BR" sz="1400" dirty="0" err="1">
                <a:latin typeface="Open Sans" panose="020B0604020202020204"/>
              </a:rPr>
              <a:t>TensorFlow</a:t>
            </a:r>
            <a:r>
              <a:rPr lang="pt-BR" sz="1400" dirty="0">
                <a:latin typeface="Open Sans" panose="020B0604020202020204"/>
              </a:rPr>
              <a:t> usando o otimizador </a:t>
            </a:r>
            <a:r>
              <a:rPr lang="pt-BR" sz="1400" dirty="0" err="1">
                <a:latin typeface="Open Sans" panose="020B0604020202020204"/>
              </a:rPr>
              <a:t>RMSprop</a:t>
            </a:r>
            <a:r>
              <a:rPr lang="pt-BR" sz="1400" dirty="0">
                <a:latin typeface="Open Sans" panose="020B0604020202020204"/>
              </a:rPr>
              <a:t> , desenvolvido com uma técnica estocástica para aprendizagem em minilote, com gradiente descendente assíncrono semelhante ao </a:t>
            </a:r>
            <a:r>
              <a:rPr lang="pt-BR" sz="1400" dirty="0" err="1">
                <a:latin typeface="Open Sans" panose="020B0604020202020204"/>
              </a:rPr>
              <a:t>Inception</a:t>
            </a:r>
            <a:r>
              <a:rPr lang="pt-BR" sz="1400" dirty="0">
                <a:latin typeface="Open Sans" panose="020B0604020202020204"/>
              </a:rPr>
              <a:t> V3. </a:t>
            </a:r>
          </a:p>
          <a:p>
            <a:pPr algn="just">
              <a:lnSpc>
                <a:spcPct val="150000"/>
              </a:lnSpc>
            </a:pPr>
            <a:r>
              <a:rPr lang="pt-BR" sz="1400" dirty="0">
                <a:latin typeface="Open Sans" panose="020B0604020202020204"/>
              </a:rPr>
              <a:t>No entanto, ao contrário de treinar modelos grandes, foi usado menos técnicas de regularização e aumento de dados porque os modelos pequenos têm menos problemas com </a:t>
            </a:r>
            <a:r>
              <a:rPr lang="pt-BR" sz="1400" dirty="0" err="1">
                <a:latin typeface="Open Sans" panose="020B0604020202020204"/>
              </a:rPr>
              <a:t>overfitting</a:t>
            </a:r>
            <a:r>
              <a:rPr lang="pt-BR" sz="1400" dirty="0">
                <a:latin typeface="Open Sans" panose="020B0604020202020204"/>
              </a:rPr>
              <a:t>.</a:t>
            </a:r>
            <a:endParaRPr lang="en-US" sz="1400" dirty="0">
              <a:latin typeface="Open Sans" panose="020B0604020202020204"/>
            </a:endParaRPr>
          </a:p>
          <a:p>
            <a:endParaRPr lang="pt-BR" sz="1400" dirty="0">
              <a:latin typeface="Open Sans" panose="020B0604020202020204"/>
            </a:endParaRPr>
          </a:p>
        </p:txBody>
      </p:sp>
      <p:sp>
        <p:nvSpPr>
          <p:cNvPr id="4" name="CaixaDeTexto 3">
            <a:extLst>
              <a:ext uri="{FF2B5EF4-FFF2-40B4-BE49-F238E27FC236}">
                <a16:creationId xmlns:a16="http://schemas.microsoft.com/office/drawing/2014/main" id="{B4D6006C-181D-497A-94CF-2DF540C84298}"/>
              </a:ext>
            </a:extLst>
          </p:cNvPr>
          <p:cNvSpPr txBox="1"/>
          <p:nvPr/>
        </p:nvSpPr>
        <p:spPr>
          <a:xfrm>
            <a:off x="66024" y="5748797"/>
            <a:ext cx="4661276" cy="276999"/>
          </a:xfrm>
          <a:prstGeom prst="rect">
            <a:avLst/>
          </a:prstGeom>
          <a:noFill/>
        </p:spPr>
        <p:txBody>
          <a:bodyPr wrap="none" rtlCol="0">
            <a:spAutoFit/>
          </a:bodyPr>
          <a:lstStyle/>
          <a:p>
            <a:r>
              <a:rPr lang="pt-BR" sz="1200" dirty="0">
                <a:latin typeface="Open Sans" panose="020B0604020202020204"/>
              </a:rPr>
              <a:t>https://deepai.org/machine-learning-glossary-and-terms/rmsprop</a:t>
            </a:r>
          </a:p>
        </p:txBody>
      </p:sp>
      <p:sp>
        <p:nvSpPr>
          <p:cNvPr id="6" name="CaixaDeTexto 5">
            <a:extLst>
              <a:ext uri="{FF2B5EF4-FFF2-40B4-BE49-F238E27FC236}">
                <a16:creationId xmlns:a16="http://schemas.microsoft.com/office/drawing/2014/main" id="{16094004-1FDF-4AF8-BFAD-DF0BD14C9C54}"/>
              </a:ext>
            </a:extLst>
          </p:cNvPr>
          <p:cNvSpPr txBox="1"/>
          <p:nvPr/>
        </p:nvSpPr>
        <p:spPr>
          <a:xfrm>
            <a:off x="44688" y="5262519"/>
            <a:ext cx="4661276" cy="461665"/>
          </a:xfrm>
          <a:prstGeom prst="rect">
            <a:avLst/>
          </a:prstGeom>
          <a:noFill/>
        </p:spPr>
        <p:txBody>
          <a:bodyPr wrap="square" rtlCol="0">
            <a:spAutoFit/>
          </a:bodyPr>
          <a:lstStyle/>
          <a:p>
            <a:pPr algn="just"/>
            <a:r>
              <a:rPr lang="pt-BR" sz="1200" dirty="0" err="1">
                <a:latin typeface="Open Sans" panose="020B0604020202020204"/>
              </a:rPr>
              <a:t>MobileNets</a:t>
            </a:r>
            <a:r>
              <a:rPr lang="pt-BR" sz="1200" dirty="0">
                <a:latin typeface="Open Sans" panose="020B0604020202020204"/>
              </a:rPr>
              <a:t>: </a:t>
            </a:r>
            <a:r>
              <a:rPr lang="pt-BR" sz="1200" dirty="0" err="1">
                <a:latin typeface="Open Sans" panose="020B0604020202020204"/>
              </a:rPr>
              <a:t>Efficient</a:t>
            </a:r>
            <a:r>
              <a:rPr lang="pt-BR" sz="1200" dirty="0">
                <a:latin typeface="Open Sans" panose="020B0604020202020204"/>
              </a:rPr>
              <a:t> </a:t>
            </a:r>
            <a:r>
              <a:rPr lang="pt-BR" sz="1200" dirty="0" err="1">
                <a:latin typeface="Open Sans" panose="020B0604020202020204"/>
              </a:rPr>
              <a:t>Convolutional</a:t>
            </a:r>
            <a:r>
              <a:rPr lang="pt-BR" sz="1200" dirty="0">
                <a:latin typeface="Open Sans" panose="020B0604020202020204"/>
              </a:rPr>
              <a:t> Neural Networks for Mobile Vision </a:t>
            </a:r>
            <a:r>
              <a:rPr lang="pt-BR" sz="1200" dirty="0" err="1">
                <a:latin typeface="Open Sans" panose="020B0604020202020204"/>
              </a:rPr>
              <a:t>Applications</a:t>
            </a:r>
            <a:r>
              <a:rPr lang="pt-BR" sz="1200" dirty="0">
                <a:latin typeface="Open Sans" panose="020B0604020202020204"/>
              </a:rPr>
              <a:t>  https://arxiv.org/pdf/1704.04861.pdf</a:t>
            </a:r>
          </a:p>
        </p:txBody>
      </p:sp>
      <p:sp>
        <p:nvSpPr>
          <p:cNvPr id="7" name="CaixaDeTexto 6">
            <a:extLst>
              <a:ext uri="{FF2B5EF4-FFF2-40B4-BE49-F238E27FC236}">
                <a16:creationId xmlns:a16="http://schemas.microsoft.com/office/drawing/2014/main" id="{BB534665-C365-4A21-854C-6B04DEBF5E0B}"/>
              </a:ext>
            </a:extLst>
          </p:cNvPr>
          <p:cNvSpPr txBox="1"/>
          <p:nvPr/>
        </p:nvSpPr>
        <p:spPr>
          <a:xfrm>
            <a:off x="57040" y="6083423"/>
            <a:ext cx="7458202" cy="276999"/>
          </a:xfrm>
          <a:prstGeom prst="rect">
            <a:avLst/>
          </a:prstGeom>
          <a:noFill/>
        </p:spPr>
        <p:txBody>
          <a:bodyPr wrap="square" rtlCol="0">
            <a:spAutoFit/>
          </a:bodyPr>
          <a:lstStyle/>
          <a:p>
            <a:r>
              <a:rPr lang="en-US" sz="1200" dirty="0">
                <a:latin typeface="Open Sans" panose="020B0604020202020204"/>
              </a:rPr>
              <a:t>MobileNetV2: Inverted Residuals and Linear Bottlenecks  </a:t>
            </a:r>
            <a:r>
              <a:rPr lang="pt-BR" sz="1200" dirty="0">
                <a:latin typeface="Open Sans" panose="020B0604020202020204"/>
              </a:rPr>
              <a:t>https://arxiv.org/pdf/1801.04381.pdf</a:t>
            </a:r>
          </a:p>
        </p:txBody>
      </p:sp>
    </p:spTree>
    <p:extLst>
      <p:ext uri="{BB962C8B-B14F-4D97-AF65-F5344CB8AC3E}">
        <p14:creationId xmlns:p14="http://schemas.microsoft.com/office/powerpoint/2010/main" val="317215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0C305CFC-0159-4E74-A0CD-8DC929EE60D8}"/>
              </a:ext>
            </a:extLst>
          </p:cNvPr>
          <p:cNvGrpSpPr/>
          <p:nvPr/>
        </p:nvGrpSpPr>
        <p:grpSpPr>
          <a:xfrm>
            <a:off x="6984736" y="379619"/>
            <a:ext cx="4595297" cy="5976729"/>
            <a:chOff x="8497038" y="155404"/>
            <a:chExt cx="2827606" cy="2308431"/>
          </a:xfrm>
        </p:grpSpPr>
        <p:sp>
          <p:nvSpPr>
            <p:cNvPr id="18" name="Retângulo 17">
              <a:extLst>
                <a:ext uri="{FF2B5EF4-FFF2-40B4-BE49-F238E27FC236}">
                  <a16:creationId xmlns:a16="http://schemas.microsoft.com/office/drawing/2014/main" id="{85E59A54-4E58-46EB-9C6E-FDA37AB1A215}"/>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19" name="Google Shape;62;p13">
              <a:extLst>
                <a:ext uri="{FF2B5EF4-FFF2-40B4-BE49-F238E27FC236}">
                  <a16:creationId xmlns:a16="http://schemas.microsoft.com/office/drawing/2014/main" id="{CD0A40BE-F4F5-4E9C-A020-6FC459C149E5}"/>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err="1">
                <a:solidFill>
                  <a:srgbClr val="434343"/>
                </a:solidFill>
                <a:latin typeface="Open Sans" panose="020B0604020202020204"/>
              </a:rPr>
              <a:t>ResNet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26793" y="695826"/>
            <a:ext cx="6758897" cy="461665"/>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p:txBody>
      </p:sp>
      <p:sp>
        <p:nvSpPr>
          <p:cNvPr id="3" name="Retângulo 2">
            <a:extLst>
              <a:ext uri="{FF2B5EF4-FFF2-40B4-BE49-F238E27FC236}">
                <a16:creationId xmlns:a16="http://schemas.microsoft.com/office/drawing/2014/main" id="{F6EC44CE-DCEF-4E56-A036-E963AC3A4E7B}"/>
              </a:ext>
            </a:extLst>
          </p:cNvPr>
          <p:cNvSpPr/>
          <p:nvPr/>
        </p:nvSpPr>
        <p:spPr>
          <a:xfrm>
            <a:off x="7112068" y="419377"/>
            <a:ext cx="4004180" cy="5909310"/>
          </a:xfrm>
          <a:prstGeom prst="rect">
            <a:avLst/>
          </a:prstGeom>
        </p:spPr>
        <p:txBody>
          <a:bodyPr wrap="square">
            <a:spAutoFit/>
          </a:bodyPr>
          <a:lstStyle/>
          <a:p>
            <a:pPr algn="just"/>
            <a:r>
              <a:rPr lang="pt-BR" dirty="0"/>
              <a:t>Redes residuais profundas surgiram como uma família de arquiteturas extremamente profundas, mostrando uma precisão atraente e bons comportamentos de convergência.</a:t>
            </a:r>
          </a:p>
          <a:p>
            <a:pPr algn="just"/>
            <a:r>
              <a:rPr lang="pt-BR" dirty="0" err="1"/>
              <a:t>ResNets</a:t>
            </a:r>
            <a:r>
              <a:rPr lang="pt-BR" dirty="0"/>
              <a:t> com mais de 100 camadas de profundidade têm mostrado precisão de ponta para várias tarefas de reconhecimento desafiadoras em competições </a:t>
            </a:r>
            <a:r>
              <a:rPr lang="pt-BR" dirty="0" err="1"/>
              <a:t>ImageNet</a:t>
            </a:r>
            <a:r>
              <a:rPr lang="pt-BR" dirty="0"/>
              <a:t> e MS COCO.</a:t>
            </a:r>
          </a:p>
          <a:p>
            <a:pPr algn="just"/>
            <a:r>
              <a:rPr lang="pt-BR" dirty="0"/>
              <a:t>A rede residual profunda é uma Feed </a:t>
            </a:r>
            <a:r>
              <a:rPr lang="pt-BR" dirty="0" err="1"/>
              <a:t>Forward</a:t>
            </a:r>
            <a:r>
              <a:rPr lang="pt-BR" dirty="0"/>
              <a:t> Network (FFN) com muitas camadas, e que possui conexões extras ligando camadas não subsequentes. Dessa forma, as camadas mais profundas não recebem somente a informação da camada imediatamente anterior, mas também de outras camadas anteriores. Por causa dessa estrutura, as </a:t>
            </a:r>
            <a:r>
              <a:rPr lang="pt-BR" dirty="0" err="1"/>
              <a:t>DRNs</a:t>
            </a:r>
            <a:r>
              <a:rPr lang="pt-BR" dirty="0"/>
              <a:t> podem aprender padrões tendo até 150 camadas de profundidade.</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7439" y="1619156"/>
            <a:ext cx="6090582" cy="1551374"/>
          </a:xfrm>
          <a:prstGeom prst="rect">
            <a:avLst/>
          </a:prstGeom>
        </p:spPr>
      </p:pic>
      <p:sp>
        <p:nvSpPr>
          <p:cNvPr id="12" name="CaixaDeTexto 11">
            <a:extLst>
              <a:ext uri="{FF2B5EF4-FFF2-40B4-BE49-F238E27FC236}">
                <a16:creationId xmlns:a16="http://schemas.microsoft.com/office/drawing/2014/main" id="{C8D52563-D188-4A19-B221-545A2E9E1712}"/>
              </a:ext>
            </a:extLst>
          </p:cNvPr>
          <p:cNvSpPr txBox="1"/>
          <p:nvPr/>
        </p:nvSpPr>
        <p:spPr>
          <a:xfrm>
            <a:off x="185143" y="6112767"/>
            <a:ext cx="7111207" cy="276999"/>
          </a:xfrm>
          <a:prstGeom prst="rect">
            <a:avLst/>
          </a:prstGeom>
          <a:noFill/>
        </p:spPr>
        <p:txBody>
          <a:bodyPr wrap="square" rtlCol="0">
            <a:spAutoFit/>
          </a:bodyPr>
          <a:lstStyle/>
          <a:p>
            <a:r>
              <a:rPr lang="en-US" sz="1200" dirty="0">
                <a:latin typeface="Open Sans" panose="020B0604020202020204"/>
              </a:rPr>
              <a:t>Deep Residual Learning for Image Recognition </a:t>
            </a:r>
            <a:r>
              <a:rPr lang="pt-BR" sz="1200" dirty="0">
                <a:latin typeface="Open Sans" panose="020B0604020202020204"/>
              </a:rPr>
              <a:t>https://arxiv.org/pdf/1512.03385.pdf</a:t>
            </a:r>
          </a:p>
        </p:txBody>
      </p:sp>
      <p:sp>
        <p:nvSpPr>
          <p:cNvPr id="2" name="CaixaDeTexto 1">
            <a:extLst>
              <a:ext uri="{FF2B5EF4-FFF2-40B4-BE49-F238E27FC236}">
                <a16:creationId xmlns:a16="http://schemas.microsoft.com/office/drawing/2014/main" id="{57CF8578-32C7-4EF3-97D7-16F35405CCBF}"/>
              </a:ext>
            </a:extLst>
          </p:cNvPr>
          <p:cNvSpPr txBox="1"/>
          <p:nvPr/>
        </p:nvSpPr>
        <p:spPr>
          <a:xfrm>
            <a:off x="237439" y="5651102"/>
            <a:ext cx="6494665" cy="461665"/>
          </a:xfrm>
          <a:prstGeom prst="rect">
            <a:avLst/>
          </a:prstGeom>
          <a:noFill/>
        </p:spPr>
        <p:txBody>
          <a:bodyPr wrap="square" rtlCol="0">
            <a:spAutoFit/>
          </a:bodyPr>
          <a:lstStyle/>
          <a:p>
            <a:r>
              <a:rPr lang="en-US" sz="1200" dirty="0">
                <a:latin typeface="Open Sans" panose="020B0604020202020204"/>
              </a:rPr>
              <a:t>Identity Mappings in Deep Residual Networks</a:t>
            </a:r>
            <a:r>
              <a:rPr lang="pt-BR" sz="1200" dirty="0">
                <a:latin typeface="Open Sans" panose="020B0604020202020204"/>
              </a:rPr>
              <a:t>  </a:t>
            </a:r>
            <a:r>
              <a:rPr lang="pt-BR" sz="1200" dirty="0">
                <a:latin typeface="Open Sans" panose="020B0604020202020204"/>
                <a:hlinkClick r:id="rId5"/>
              </a:rPr>
              <a:t>https://arxiv.org/pdf/1603.05027.pdf</a:t>
            </a:r>
            <a:endParaRPr lang="pt-BR" sz="1200" dirty="0">
              <a:latin typeface="Open Sans" panose="020B0604020202020204"/>
            </a:endParaRPr>
          </a:p>
          <a:p>
            <a:endParaRPr lang="pt-BR" sz="1200" dirty="0">
              <a:latin typeface="Open Sans" panose="020B0604020202020204"/>
            </a:endParaRPr>
          </a:p>
        </p:txBody>
      </p:sp>
      <p:sp>
        <p:nvSpPr>
          <p:cNvPr id="4" name="CaixaDeTexto 3">
            <a:extLst>
              <a:ext uri="{FF2B5EF4-FFF2-40B4-BE49-F238E27FC236}">
                <a16:creationId xmlns:a16="http://schemas.microsoft.com/office/drawing/2014/main" id="{E455818B-8B95-4C6B-ADC1-ED010D7B6566}"/>
              </a:ext>
            </a:extLst>
          </p:cNvPr>
          <p:cNvSpPr txBox="1"/>
          <p:nvPr/>
        </p:nvSpPr>
        <p:spPr>
          <a:xfrm>
            <a:off x="237439" y="5900170"/>
            <a:ext cx="4595297" cy="276999"/>
          </a:xfrm>
          <a:prstGeom prst="rect">
            <a:avLst/>
          </a:prstGeom>
          <a:noFill/>
        </p:spPr>
        <p:txBody>
          <a:bodyPr wrap="none" rtlCol="0">
            <a:spAutoFit/>
          </a:bodyPr>
          <a:lstStyle/>
          <a:p>
            <a:r>
              <a:rPr lang="pt-BR" sz="1200" dirty="0">
                <a:latin typeface="Open Sans" panose="020B0604020202020204"/>
              </a:rPr>
              <a:t>https://iaexpert.academy/2020/06/08/os-tipos-de-redes-neurais/</a:t>
            </a:r>
          </a:p>
        </p:txBody>
      </p:sp>
      <p:pic>
        <p:nvPicPr>
          <p:cNvPr id="7" name="Imagem 6">
            <a:extLst>
              <a:ext uri="{FF2B5EF4-FFF2-40B4-BE49-F238E27FC236}">
                <a16:creationId xmlns:a16="http://schemas.microsoft.com/office/drawing/2014/main" id="{8A7271AA-FAB3-47B9-9A4E-BF46DDBE4F14}"/>
              </a:ext>
            </a:extLst>
          </p:cNvPr>
          <p:cNvPicPr>
            <a:picLocks noChangeAspect="1"/>
          </p:cNvPicPr>
          <p:nvPr/>
        </p:nvPicPr>
        <p:blipFill rotWithShape="1">
          <a:blip r:embed="rId6">
            <a:extLst>
              <a:ext uri="{28A0092B-C50C-407E-A947-70E740481C1C}">
                <a14:useLocalDpi xmlns:a14="http://schemas.microsoft.com/office/drawing/2010/main" val="0"/>
              </a:ext>
            </a:extLst>
          </a:blip>
          <a:srcRect l="20024" t="18913" b="20057"/>
          <a:stretch/>
        </p:blipFill>
        <p:spPr>
          <a:xfrm>
            <a:off x="102181" y="3569893"/>
            <a:ext cx="6255058" cy="1004900"/>
          </a:xfrm>
          <a:prstGeom prst="rect">
            <a:avLst/>
          </a:prstGeom>
        </p:spPr>
      </p:pic>
    </p:spTree>
    <p:extLst>
      <p:ext uri="{BB962C8B-B14F-4D97-AF65-F5344CB8AC3E}">
        <p14:creationId xmlns:p14="http://schemas.microsoft.com/office/powerpoint/2010/main" val="263176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Xception</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64987" y="80551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utilizar os parâmetros de uma rede complexa </a:t>
            </a:r>
            <a:r>
              <a:rPr lang="pt-BR" sz="1200" dirty="0" err="1">
                <a:solidFill>
                  <a:srgbClr val="434343"/>
                </a:solidFill>
                <a:latin typeface="Open Sans" panose="020B0604020202020204"/>
              </a:rPr>
              <a:t>pré</a:t>
            </a:r>
            <a:r>
              <a:rPr lang="pt-BR" sz="1200" dirty="0">
                <a:solidFill>
                  <a:srgbClr val="434343"/>
                </a:solidFill>
                <a:latin typeface="Open Sans" panose="020B0604020202020204"/>
              </a:rPr>
              <a:t>-treinada para condicionar uma rede melhorada e muito mais generalista.</a:t>
            </a:r>
          </a:p>
          <a:p>
            <a:r>
              <a:rPr lang="pt-BR" sz="1200" dirty="0">
                <a:solidFill>
                  <a:srgbClr val="434343"/>
                </a:solidFill>
                <a:latin typeface="Open Sans" panose="020B0604020202020204"/>
              </a:rPr>
              <a:t>“Extreme </a:t>
            </a:r>
            <a:r>
              <a:rPr lang="pt-BR" sz="1200" dirty="0" err="1">
                <a:solidFill>
                  <a:srgbClr val="434343"/>
                </a:solidFill>
                <a:latin typeface="Open Sans" panose="020B0604020202020204"/>
              </a:rPr>
              <a:t>Inception</a:t>
            </a:r>
            <a:r>
              <a:rPr lang="pt-BR" sz="1200" dirty="0">
                <a:solidFill>
                  <a:srgbClr val="434343"/>
                </a:solidFill>
                <a:latin typeface="Open Sans" panose="020B0604020202020204"/>
              </a:rPr>
              <a:t>”</a:t>
            </a: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rotWithShape="1">
          <a:blip r:embed="rId4">
            <a:extLst>
              <a:ext uri="{28A0092B-C50C-407E-A947-70E740481C1C}">
                <a14:useLocalDpi xmlns:a14="http://schemas.microsoft.com/office/drawing/2010/main" val="0"/>
              </a:ext>
            </a:extLst>
          </a:blip>
          <a:srcRect t="35736" b="38215"/>
          <a:stretch/>
        </p:blipFill>
        <p:spPr>
          <a:xfrm>
            <a:off x="164987" y="1735056"/>
            <a:ext cx="6090582" cy="892421"/>
          </a:xfrm>
          <a:prstGeom prst="rect">
            <a:avLst/>
          </a:prstGeom>
        </p:spPr>
      </p:pic>
      <p:sp>
        <p:nvSpPr>
          <p:cNvPr id="4" name="CaixaDeTexto 3">
            <a:extLst>
              <a:ext uri="{FF2B5EF4-FFF2-40B4-BE49-F238E27FC236}">
                <a16:creationId xmlns:a16="http://schemas.microsoft.com/office/drawing/2014/main" id="{7E55FA02-CBD0-4589-8CC2-23337690B1AE}"/>
              </a:ext>
            </a:extLst>
          </p:cNvPr>
          <p:cNvSpPr txBox="1"/>
          <p:nvPr/>
        </p:nvSpPr>
        <p:spPr>
          <a:xfrm>
            <a:off x="387649" y="5353055"/>
            <a:ext cx="6732690" cy="461665"/>
          </a:xfrm>
          <a:prstGeom prst="rect">
            <a:avLst/>
          </a:prstGeom>
          <a:noFill/>
        </p:spPr>
        <p:txBody>
          <a:bodyPr wrap="square" rtlCol="0">
            <a:spAutoFit/>
          </a:bodyPr>
          <a:lstStyle/>
          <a:p>
            <a:r>
              <a:rPr lang="en-US" sz="1200" dirty="0" err="1">
                <a:latin typeface="Open Sans" panose="020B0604020202020204"/>
              </a:rPr>
              <a:t>Xception</a:t>
            </a:r>
            <a:r>
              <a:rPr lang="en-US" sz="1200" dirty="0">
                <a:latin typeface="Open Sans" panose="020B0604020202020204"/>
              </a:rPr>
              <a:t>: Deep Learning with </a:t>
            </a:r>
            <a:r>
              <a:rPr lang="en-US" sz="1200" dirty="0" err="1">
                <a:latin typeface="Open Sans" panose="020B0604020202020204"/>
              </a:rPr>
              <a:t>Depthwise</a:t>
            </a:r>
            <a:r>
              <a:rPr lang="en-US" sz="1200" dirty="0">
                <a:latin typeface="Open Sans" panose="020B0604020202020204"/>
              </a:rPr>
              <a:t> Separable Convolutions</a:t>
            </a:r>
          </a:p>
          <a:p>
            <a:r>
              <a:rPr lang="pt-BR" sz="1200" dirty="0">
                <a:latin typeface="Open Sans" panose="020B0604020202020204"/>
              </a:rPr>
              <a:t>https://arxiv.org/pdf/1610.02357.pdf</a:t>
            </a:r>
          </a:p>
        </p:txBody>
      </p:sp>
      <p:sp>
        <p:nvSpPr>
          <p:cNvPr id="6" name="CaixaDeTexto 5">
            <a:extLst>
              <a:ext uri="{FF2B5EF4-FFF2-40B4-BE49-F238E27FC236}">
                <a16:creationId xmlns:a16="http://schemas.microsoft.com/office/drawing/2014/main" id="{A812F46A-AB50-4282-A8BC-FA37BBCDC909}"/>
              </a:ext>
            </a:extLst>
          </p:cNvPr>
          <p:cNvSpPr txBox="1"/>
          <p:nvPr/>
        </p:nvSpPr>
        <p:spPr>
          <a:xfrm>
            <a:off x="286432" y="5803299"/>
            <a:ext cx="5847691" cy="461665"/>
          </a:xfrm>
          <a:prstGeom prst="rect">
            <a:avLst/>
          </a:prstGeom>
          <a:noFill/>
        </p:spPr>
        <p:txBody>
          <a:bodyPr wrap="none" rtlCol="0">
            <a:spAutoFit/>
          </a:bodyPr>
          <a:lstStyle/>
          <a:p>
            <a:r>
              <a:rPr lang="pt-BR" sz="1200" dirty="0">
                <a:latin typeface="Open Sans" panose="020B0604020202020204"/>
              </a:rPr>
              <a:t>Imagem colorida</a:t>
            </a:r>
          </a:p>
          <a:p>
            <a:r>
              <a:rPr lang="pt-BR" sz="1200" dirty="0">
                <a:latin typeface="Open Sans" panose="020B0604020202020204"/>
              </a:rPr>
              <a:t>https://www.slideshare.net/thinkingfactory/pr12-inception-and-xception-jaejun-yoo</a:t>
            </a:r>
          </a:p>
        </p:txBody>
      </p:sp>
      <p:pic>
        <p:nvPicPr>
          <p:cNvPr id="8" name="Imagem 7" descr="Diagrama&#10;&#10;Descrição gerada automaticamente">
            <a:extLst>
              <a:ext uri="{FF2B5EF4-FFF2-40B4-BE49-F238E27FC236}">
                <a16:creationId xmlns:a16="http://schemas.microsoft.com/office/drawing/2014/main" id="{0A579338-1F3D-49A0-9208-270088500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745" y="2530970"/>
            <a:ext cx="3757246" cy="2639866"/>
          </a:xfrm>
          <a:prstGeom prst="rect">
            <a:avLst/>
          </a:prstGeom>
        </p:spPr>
      </p:pic>
      <p:grpSp>
        <p:nvGrpSpPr>
          <p:cNvPr id="22" name="Agrupar 21">
            <a:extLst>
              <a:ext uri="{FF2B5EF4-FFF2-40B4-BE49-F238E27FC236}">
                <a16:creationId xmlns:a16="http://schemas.microsoft.com/office/drawing/2014/main" id="{A4BA397B-E42A-455A-B951-28DABA14B316}"/>
              </a:ext>
            </a:extLst>
          </p:cNvPr>
          <p:cNvGrpSpPr/>
          <p:nvPr/>
        </p:nvGrpSpPr>
        <p:grpSpPr>
          <a:xfrm>
            <a:off x="7179749" y="379619"/>
            <a:ext cx="4400284" cy="6000183"/>
            <a:chOff x="8497038" y="155404"/>
            <a:chExt cx="2827606" cy="2308431"/>
          </a:xfrm>
        </p:grpSpPr>
        <p:sp>
          <p:nvSpPr>
            <p:cNvPr id="23" name="Retângulo 22">
              <a:extLst>
                <a:ext uri="{FF2B5EF4-FFF2-40B4-BE49-F238E27FC236}">
                  <a16:creationId xmlns:a16="http://schemas.microsoft.com/office/drawing/2014/main" id="{CFB57BF3-372B-42C7-A329-DEA7D12240DB}"/>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24" name="Google Shape;62;p13">
              <a:extLst>
                <a:ext uri="{FF2B5EF4-FFF2-40B4-BE49-F238E27FC236}">
                  <a16:creationId xmlns:a16="http://schemas.microsoft.com/office/drawing/2014/main" id="{79D8395A-F7C2-42DF-8EE0-95019CF6EDE0}"/>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3" name="Retângulo 2">
            <a:extLst>
              <a:ext uri="{FF2B5EF4-FFF2-40B4-BE49-F238E27FC236}">
                <a16:creationId xmlns:a16="http://schemas.microsoft.com/office/drawing/2014/main" id="{F6EC44CE-DCEF-4E56-A036-E963AC3A4E7B}"/>
              </a:ext>
            </a:extLst>
          </p:cNvPr>
          <p:cNvSpPr/>
          <p:nvPr/>
        </p:nvSpPr>
        <p:spPr>
          <a:xfrm>
            <a:off x="7269330" y="379618"/>
            <a:ext cx="4004180" cy="6001643"/>
          </a:xfrm>
          <a:prstGeom prst="rect">
            <a:avLst/>
          </a:prstGeom>
        </p:spPr>
        <p:txBody>
          <a:bodyPr wrap="square">
            <a:spAutoFit/>
          </a:bodyPr>
          <a:lstStyle/>
          <a:p>
            <a:r>
              <a:rPr lang="pt-BR" sz="1600" dirty="0"/>
              <a:t>A arquitetura </a:t>
            </a:r>
            <a:r>
              <a:rPr lang="pt-BR" sz="1600" dirty="0" err="1"/>
              <a:t>Xception</a:t>
            </a:r>
            <a:r>
              <a:rPr lang="pt-BR" sz="1600" dirty="0"/>
              <a:t> possui 36 camadas </a:t>
            </a:r>
            <a:r>
              <a:rPr lang="pt-BR" sz="1600" dirty="0" err="1"/>
              <a:t>convolucionais</a:t>
            </a:r>
            <a:r>
              <a:rPr lang="pt-BR" sz="1600" dirty="0"/>
              <a:t> - estruturadas em 14 módulos, todos com conexões residuais lineares ao seu redor, exceto o primeiro e o último módulos -  formando a base de extração de características da rede. </a:t>
            </a:r>
            <a:r>
              <a:rPr lang="pt-BR" sz="1600" dirty="0" err="1"/>
              <a:t>Xception</a:t>
            </a:r>
            <a:r>
              <a:rPr lang="pt-BR" sz="1600" dirty="0"/>
              <a:t> é uma pilha linear de camadas de convolução separáveis ​​em profundidade com conexões residuais. Isso torna a arquitetura muito fácil de definir e modificar; leva apenas 30 a 40 linhas de código usando uma biblioteca de alto nível como </a:t>
            </a:r>
            <a:r>
              <a:rPr lang="pt-BR" sz="1600" dirty="0" err="1"/>
              <a:t>Keras</a:t>
            </a:r>
            <a:r>
              <a:rPr lang="pt-BR" sz="1600" dirty="0"/>
              <a:t>.</a:t>
            </a:r>
          </a:p>
          <a:p>
            <a:r>
              <a:rPr lang="pt-BR" sz="1600" dirty="0"/>
              <a:t>Uma camada de convolução tenta aprender filtros em um espaço 3D, com 2 dimensões espaciais (largura e altura) e uma dimensão de canal; assim, um único kernel de convolução tem a tarefa de mapear simultaneamente correlações entre canais e correlações espaciais. A ideia por trás do módulo de Iniciação é tornar esse processo mais fácil e mais eficiente, </a:t>
            </a:r>
            <a:r>
              <a:rPr lang="pt-BR" sz="1600" dirty="0" err="1"/>
              <a:t>fatorando-o</a:t>
            </a:r>
            <a:r>
              <a:rPr lang="pt-BR" sz="1600" dirty="0"/>
              <a:t> explicitamente em uma série de operações que examinariam de forma independente as correlações entre canais e espaciais.</a:t>
            </a:r>
            <a:endParaRPr lang="pt-BR" sz="1200" dirty="0">
              <a:solidFill>
                <a:srgbClr val="434343"/>
              </a:solidFill>
              <a:latin typeface="Open Sans" panose="020B0604020202020204"/>
            </a:endParaRPr>
          </a:p>
        </p:txBody>
      </p:sp>
    </p:spTree>
    <p:extLst>
      <p:ext uri="{BB962C8B-B14F-4D97-AF65-F5344CB8AC3E}">
        <p14:creationId xmlns:p14="http://schemas.microsoft.com/office/powerpoint/2010/main" val="1949064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Multi-layer Perceptron classifier</a:t>
            </a:r>
          </a:p>
        </p:txBody>
      </p:sp>
      <p:sp>
        <p:nvSpPr>
          <p:cNvPr id="13" name="Retângulo 12">
            <a:extLst>
              <a:ext uri="{FF2B5EF4-FFF2-40B4-BE49-F238E27FC236}">
                <a16:creationId xmlns:a16="http://schemas.microsoft.com/office/drawing/2014/main" id="{35F47299-7615-4100-B6B3-DD08E74F009D}"/>
              </a:ext>
            </a:extLst>
          </p:cNvPr>
          <p:cNvSpPr/>
          <p:nvPr/>
        </p:nvSpPr>
        <p:spPr>
          <a:xfrm>
            <a:off x="41771" y="1060030"/>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utiliza um processo de aprendizagem chamado </a:t>
            </a:r>
            <a:r>
              <a:rPr lang="pt-BR" sz="1200" dirty="0" err="1">
                <a:solidFill>
                  <a:srgbClr val="434343"/>
                </a:solidFill>
                <a:latin typeface="Open Sans" panose="020B0604020202020204"/>
              </a:rPr>
              <a:t>backpropagation</a:t>
            </a:r>
            <a:r>
              <a:rPr lang="pt-BR" sz="1200" dirty="0">
                <a:solidFill>
                  <a:srgbClr val="434343"/>
                </a:solidFill>
                <a:latin typeface="Open Sans" panose="020B0604020202020204"/>
              </a:rPr>
              <a:t> que atribui diferentes pesos para as variáveis e ajusta esses pesos baseado no erro da saída e numa taxa de aprendizado.</a:t>
            </a:r>
          </a:p>
        </p:txBody>
      </p:sp>
      <p:sp>
        <p:nvSpPr>
          <p:cNvPr id="3" name="Retângulo 2">
            <a:extLst>
              <a:ext uri="{FF2B5EF4-FFF2-40B4-BE49-F238E27FC236}">
                <a16:creationId xmlns:a16="http://schemas.microsoft.com/office/drawing/2014/main" id="{F6EC44CE-DCEF-4E56-A036-E963AC3A4E7B}"/>
              </a:ext>
            </a:extLst>
          </p:cNvPr>
          <p:cNvSpPr/>
          <p:nvPr/>
        </p:nvSpPr>
        <p:spPr>
          <a:xfrm>
            <a:off x="7350992" y="1629493"/>
            <a:ext cx="4315890" cy="353943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algn="just"/>
            <a:r>
              <a:rPr lang="pt-BR" sz="1400" dirty="0">
                <a:solidFill>
                  <a:srgbClr val="434343"/>
                </a:solidFill>
                <a:latin typeface="Open Sans" panose="020B0604020202020204"/>
              </a:rPr>
              <a:t>Obs.: É importante destacar que na Árvore de Decisão, não temos problemas de </a:t>
            </a:r>
            <a:r>
              <a:rPr lang="pt-BR" sz="1400" dirty="0" err="1">
                <a:solidFill>
                  <a:srgbClr val="434343"/>
                </a:solidFill>
                <a:latin typeface="Open Sans" panose="020B0604020202020204"/>
              </a:rPr>
              <a:t>multicolinearidade</a:t>
            </a:r>
            <a:r>
              <a:rPr lang="pt-BR" sz="1400" dirty="0">
                <a:solidFill>
                  <a:srgbClr val="434343"/>
                </a:solidFill>
                <a:latin typeface="Open Sans" panose="020B0604020202020204"/>
              </a:rPr>
              <a:t>, portanto todas as variáveis de gasto foram testadas.</a:t>
            </a:r>
          </a:p>
        </p:txBody>
      </p:sp>
      <p:pic>
        <p:nvPicPr>
          <p:cNvPr id="5" name="Imagem 4" descr="Uma imagem contendo no interior, grande, relógio&#10;&#10;Descrição gerada automaticamente">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91" y="2286412"/>
            <a:ext cx="5076202" cy="2807865"/>
          </a:xfrm>
          <a:prstGeom prst="rect">
            <a:avLst/>
          </a:prstGeom>
        </p:spPr>
      </p:pic>
    </p:spTree>
    <p:extLst>
      <p:ext uri="{BB962C8B-B14F-4D97-AF65-F5344CB8AC3E}">
        <p14:creationId xmlns:p14="http://schemas.microsoft.com/office/powerpoint/2010/main" val="378063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k-nearest neighbors</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tentando encontrar um número predefinido de amostras de treinamento mais próximas em distância do novo ponto e prever o rótulo a partir deles.</a:t>
            </a:r>
          </a:p>
        </p:txBody>
      </p:sp>
      <p:sp>
        <p:nvSpPr>
          <p:cNvPr id="3" name="Retângulo 2">
            <a:extLst>
              <a:ext uri="{FF2B5EF4-FFF2-40B4-BE49-F238E27FC236}">
                <a16:creationId xmlns:a16="http://schemas.microsoft.com/office/drawing/2014/main" id="{F6EC44CE-DCEF-4E56-A036-E963AC3A4E7B}"/>
              </a:ext>
            </a:extLst>
          </p:cNvPr>
          <p:cNvSpPr/>
          <p:nvPr/>
        </p:nvSpPr>
        <p:spPr>
          <a:xfrm>
            <a:off x="6944040" y="1917178"/>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0000" y="2041013"/>
            <a:ext cx="4153044" cy="3588268"/>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225919" y="5803299"/>
            <a:ext cx="6953250" cy="369332"/>
          </a:xfrm>
          <a:prstGeom prst="rect">
            <a:avLst/>
          </a:prstGeom>
        </p:spPr>
        <p:txBody>
          <a:bodyPr wrap="square">
            <a:spAutoFit/>
          </a:bodyPr>
          <a:lstStyle/>
          <a:p>
            <a:r>
              <a:rPr lang="pt-BR" dirty="0"/>
              <a:t>https://scikit-learn.org/stable/modules/neighbors.html#classification</a:t>
            </a:r>
          </a:p>
        </p:txBody>
      </p:sp>
    </p:spTree>
    <p:extLst>
      <p:ext uri="{BB962C8B-B14F-4D97-AF65-F5344CB8AC3E}">
        <p14:creationId xmlns:p14="http://schemas.microsoft.com/office/powerpoint/2010/main" val="3213383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2E3084BB-CDAD-4497-A3B6-5B3302CE7D64}"/>
              </a:ext>
            </a:extLst>
          </p:cNvPr>
          <p:cNvSpPr/>
          <p:nvPr/>
        </p:nvSpPr>
        <p:spPr>
          <a:xfrm>
            <a:off x="0" y="1462576"/>
            <a:ext cx="10082143"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 </a:t>
            </a:r>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INTERPRETAÇÃO DAS VARIÁVEIS</a:t>
            </a:r>
          </a:p>
        </p:txBody>
      </p:sp>
      <p:sp>
        <p:nvSpPr>
          <p:cNvPr id="11" name="Rectangle 29">
            <a:extLst>
              <a:ext uri="{FF2B5EF4-FFF2-40B4-BE49-F238E27FC236}">
                <a16:creationId xmlns:a16="http://schemas.microsoft.com/office/drawing/2014/main" id="{ED14F48B-1AAF-420F-85D4-B929861DEB4F}"/>
              </a:ext>
            </a:extLst>
          </p:cNvPr>
          <p:cNvSpPr>
            <a:spLocks noChangeArrowheads="1"/>
          </p:cNvSpPr>
          <p:nvPr/>
        </p:nvSpPr>
        <p:spPr bwMode="auto">
          <a:xfrm>
            <a:off x="25401" y="1500676"/>
            <a:ext cx="5613400" cy="68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algn="just" eaLnBrk="0" hangingPunct="0">
              <a:lnSpc>
                <a:spcPct val="110000"/>
              </a:lnSpc>
              <a:buClr>
                <a:srgbClr val="800000"/>
              </a:buClr>
            </a:pPr>
            <a:r>
              <a:rPr lang="pt-BR" altLang="pt-BR" sz="1200" b="0" dirty="0">
                <a:solidFill>
                  <a:srgbClr val="434343"/>
                </a:solidFill>
                <a:latin typeface="Open sans" panose="020B0604020202020204"/>
              </a:rPr>
              <a:t>	Por meio de um processo iterativo, o modelo seleciona as variáveis mais relevantes e estima um peso para cada uma de suas categorias, atribuindo para cada cliente a probabilidade de se tornar inadimplente no futuro:</a:t>
            </a:r>
          </a:p>
        </p:txBody>
      </p:sp>
      <p:pic>
        <p:nvPicPr>
          <p:cNvPr id="3" name="Imagem 2">
            <a:extLst>
              <a:ext uri="{FF2B5EF4-FFF2-40B4-BE49-F238E27FC236}">
                <a16:creationId xmlns:a16="http://schemas.microsoft.com/office/drawing/2014/main" id="{083CDBC2-65FC-43B9-8ED3-AE3D90615EFE}"/>
              </a:ext>
            </a:extLst>
          </p:cNvPr>
          <p:cNvPicPr>
            <a:picLocks noChangeAspect="1"/>
          </p:cNvPicPr>
          <p:nvPr/>
        </p:nvPicPr>
        <p:blipFill rotWithShape="1">
          <a:blip r:embed="rId4"/>
          <a:srcRect l="37628" t="-12170" b="1"/>
          <a:stretch/>
        </p:blipFill>
        <p:spPr>
          <a:xfrm>
            <a:off x="7404100" y="1500676"/>
            <a:ext cx="2627242" cy="685764"/>
          </a:xfrm>
          <a:prstGeom prst="rect">
            <a:avLst/>
          </a:prstGeom>
        </p:spPr>
      </p:pic>
      <p:sp>
        <p:nvSpPr>
          <p:cNvPr id="4" name="Retângulo 3">
            <a:extLst>
              <a:ext uri="{FF2B5EF4-FFF2-40B4-BE49-F238E27FC236}">
                <a16:creationId xmlns:a16="http://schemas.microsoft.com/office/drawing/2014/main" id="{C1AAB662-7ED0-48ED-999D-4F13FFCB0A4C}"/>
              </a:ext>
            </a:extLst>
          </p:cNvPr>
          <p:cNvSpPr/>
          <p:nvPr/>
        </p:nvSpPr>
        <p:spPr>
          <a:xfrm>
            <a:off x="6974174" y="1708954"/>
            <a:ext cx="487634" cy="369332"/>
          </a:xfrm>
          <a:prstGeom prst="rect">
            <a:avLst/>
          </a:prstGeom>
        </p:spPr>
        <p:txBody>
          <a:bodyPr wrap="none">
            <a:spAutoFit/>
          </a:bodyPr>
          <a:lstStyle/>
          <a:p>
            <a:r>
              <a:rPr lang="pt-BR" altLang="pt-BR" dirty="0">
                <a:solidFill>
                  <a:schemeClr val="tx1">
                    <a:lumMod val="85000"/>
                    <a:lumOff val="15000"/>
                  </a:schemeClr>
                </a:solidFill>
                <a:latin typeface="Times New Roman" panose="02020603050405020304" pitchFamily="18" charset="0"/>
                <a:cs typeface="Times New Roman" panose="02020603050405020304" pitchFamily="18" charset="0"/>
              </a:rPr>
              <a:t>p =</a:t>
            </a:r>
            <a:endParaRPr lang="pt-B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6" name="Imagem 5" descr="Uma imagem contendo mapa, guarda-chuva&#10;&#10;Descrição gerada automaticamente">
            <a:extLst>
              <a:ext uri="{FF2B5EF4-FFF2-40B4-BE49-F238E27FC236}">
                <a16:creationId xmlns:a16="http://schemas.microsoft.com/office/drawing/2014/main" id="{CD5B6C18-9A0B-47EC-9367-C3E5C83D9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96" y="2470009"/>
            <a:ext cx="7505700" cy="2600325"/>
          </a:xfrm>
          <a:prstGeom prst="rect">
            <a:avLst/>
          </a:prstGeom>
        </p:spPr>
      </p:pic>
    </p:spTree>
    <p:extLst>
      <p:ext uri="{BB962C8B-B14F-4D97-AF65-F5344CB8AC3E}">
        <p14:creationId xmlns:p14="http://schemas.microsoft.com/office/powerpoint/2010/main" val="1704384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Gradient Boosting</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combinando resultado de vários modelos de base tentando encontrar um numero predefinido de amostras de treinamento mais próximas em distância do novo ponto e prever o rótulo a partir deles.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sp>
        <p:nvSpPr>
          <p:cNvPr id="2" name="Retângulo 1">
            <a:extLst>
              <a:ext uri="{FF2B5EF4-FFF2-40B4-BE49-F238E27FC236}">
                <a16:creationId xmlns:a16="http://schemas.microsoft.com/office/drawing/2014/main" id="{2A4BEA19-5133-4256-87BE-2A8A7D1612C9}"/>
              </a:ext>
            </a:extLst>
          </p:cNvPr>
          <p:cNvSpPr/>
          <p:nvPr/>
        </p:nvSpPr>
        <p:spPr>
          <a:xfrm>
            <a:off x="2225919" y="5803299"/>
            <a:ext cx="6953250" cy="369332"/>
          </a:xfrm>
          <a:prstGeom prst="rect">
            <a:avLst/>
          </a:prstGeom>
        </p:spPr>
        <p:txBody>
          <a:bodyPr wrap="square">
            <a:spAutoFit/>
          </a:bodyPr>
          <a:lstStyle/>
          <a:p>
            <a:r>
              <a:rPr lang="pt-BR" dirty="0"/>
              <a:t>https://scikit-learn.org/stable/modules/neighbors.html#classification</a:t>
            </a:r>
          </a:p>
        </p:txBody>
      </p:sp>
      <p:pic>
        <p:nvPicPr>
          <p:cNvPr id="6" name="Imagem 5" descr="Uma imagem contendo texto, screenshot&#10;&#10;Descrição gerada automaticamente">
            <a:extLst>
              <a:ext uri="{FF2B5EF4-FFF2-40B4-BE49-F238E27FC236}">
                <a16:creationId xmlns:a16="http://schemas.microsoft.com/office/drawing/2014/main" id="{2CA9D539-889A-4E30-A666-2C6F2CE6F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908008"/>
            <a:ext cx="5590904" cy="2092370"/>
          </a:xfrm>
          <a:prstGeom prst="rect">
            <a:avLst/>
          </a:prstGeom>
        </p:spPr>
      </p:pic>
      <p:pic>
        <p:nvPicPr>
          <p:cNvPr id="8" name="Imagem 7">
            <a:extLst>
              <a:ext uri="{FF2B5EF4-FFF2-40B4-BE49-F238E27FC236}">
                <a16:creationId xmlns:a16="http://schemas.microsoft.com/office/drawing/2014/main" id="{0AEB56E4-FB13-4812-902E-5E17334FF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4000378"/>
            <a:ext cx="3167100" cy="1751342"/>
          </a:xfrm>
          <a:prstGeom prst="rect">
            <a:avLst/>
          </a:prstGeom>
        </p:spPr>
      </p:pic>
    </p:spTree>
    <p:extLst>
      <p:ext uri="{BB962C8B-B14F-4D97-AF65-F5344CB8AC3E}">
        <p14:creationId xmlns:p14="http://schemas.microsoft.com/office/powerpoint/2010/main" val="306672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4765022"/>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Bases originais </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Filtros</a:t>
            </a:r>
          </a:p>
          <a:p>
            <a:pPr marL="857250" lvl="1" indent="-400050">
              <a:lnSpc>
                <a:spcPct val="200000"/>
              </a:lnSpc>
              <a:buFont typeface="+mj-lt"/>
              <a:buAutoNum type="romanLcPeriod"/>
            </a:pPr>
            <a:r>
              <a:rPr lang="pt-BR" sz="1400" dirty="0">
                <a:latin typeface="Open Sans" panose="020B0604020202020204" charset="0"/>
                <a:ea typeface="Open Sans" panose="020B0604020202020204" charset="0"/>
                <a:cs typeface="Open Sans" panose="020B0604020202020204" charset="0"/>
              </a:rPr>
              <a:t>Principais variáveis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Modelagem com Estatística Tradicional</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Modelagem com Inteligência Artificial</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Conclusões</a:t>
            </a:r>
          </a:p>
          <a:p>
            <a:pPr marL="342900" indent="-342900">
              <a:lnSpc>
                <a:spcPct val="200000"/>
              </a:lnSpc>
              <a:buFont typeface="+mj-lt"/>
              <a:buAutoNum type="arabicPeriod"/>
            </a:pPr>
            <a:r>
              <a:rPr lang="pt-BR" sz="1400" dirty="0">
                <a:latin typeface="Open Sans" panose="020B0604020202020204" charset="0"/>
                <a:ea typeface="Open Sans" panose="020B0604020202020204" charset="0"/>
                <a:cs typeface="Open Sans" panose="020B0604020202020204" charset="0"/>
              </a:rPr>
              <a:t>Sugestão para Trabalhos Futuros</a:t>
            </a: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p:cNvCxnSpPr>
          <p:nvPr/>
        </p:nvCxnSpPr>
        <p:spPr>
          <a:xfrm flipH="1">
            <a:off x="4637989" y="1094509"/>
            <a:ext cx="1" cy="4253346"/>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65133"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65133" y="191367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65133" y="231928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65133" y="27391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id="{20F007FE-3C45-4C50-96EF-E95FF61957B6}"/>
              </a:ext>
            </a:extLst>
          </p:cNvPr>
          <p:cNvSpPr/>
          <p:nvPr/>
        </p:nvSpPr>
        <p:spPr>
          <a:xfrm>
            <a:off x="4565133" y="352940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a:t>
            </a:fld>
            <a:endParaRPr lang="pt-BR" dirty="0">
              <a:solidFill>
                <a:srgbClr val="6ADBD9"/>
              </a:solidFill>
              <a:latin typeface="Open Sans" panose="020B0604020202020204"/>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65133" y="148638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id="{539B0DFA-8F15-49B6-BFF8-08611FB7392C}"/>
              </a:ext>
            </a:extLst>
          </p:cNvPr>
          <p:cNvSpPr/>
          <p:nvPr/>
        </p:nvSpPr>
        <p:spPr>
          <a:xfrm>
            <a:off x="4565133" y="395047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2" name="Elipse 21">
            <a:extLst>
              <a:ext uri="{FF2B5EF4-FFF2-40B4-BE49-F238E27FC236}">
                <a16:creationId xmlns:a16="http://schemas.microsoft.com/office/drawing/2014/main" id="{720E669F-5389-4DCE-864B-761AF2A4B25A}"/>
              </a:ext>
            </a:extLst>
          </p:cNvPr>
          <p:cNvSpPr/>
          <p:nvPr/>
        </p:nvSpPr>
        <p:spPr>
          <a:xfrm>
            <a:off x="4565133" y="43715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id="{6E71B8F3-6326-4C0C-A58D-B01B7517A5E8}"/>
              </a:ext>
            </a:extLst>
          </p:cNvPr>
          <p:cNvSpPr/>
          <p:nvPr/>
        </p:nvSpPr>
        <p:spPr>
          <a:xfrm>
            <a:off x="4565133" y="481545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id="{53784E7B-AFD7-4F97-B13C-E9B157E9F7A4}"/>
              </a:ext>
            </a:extLst>
          </p:cNvPr>
          <p:cNvSpPr/>
          <p:nvPr/>
        </p:nvSpPr>
        <p:spPr>
          <a:xfrm>
            <a:off x="4565133" y="523529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25" name="Elipse 24">
            <a:extLst>
              <a:ext uri="{FF2B5EF4-FFF2-40B4-BE49-F238E27FC236}">
                <a16:creationId xmlns:a16="http://schemas.microsoft.com/office/drawing/2014/main" id="{2EE0D525-50CE-4B3D-BC3E-71E1F4D68F65}"/>
              </a:ext>
            </a:extLst>
          </p:cNvPr>
          <p:cNvSpPr/>
          <p:nvPr/>
        </p:nvSpPr>
        <p:spPr>
          <a:xfrm>
            <a:off x="4565133" y="3113211"/>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9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Random Forest</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Tem o objetivo de predizer uma variável resposta, tentando encontrar um numero predefinido de amostras de treinamento mais próximas em distância do novo ponto e prever o rótulo a partir deles.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143" y="1908079"/>
            <a:ext cx="6052770"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225919" y="5803299"/>
            <a:ext cx="6953250" cy="369332"/>
          </a:xfrm>
          <a:prstGeom prst="rect">
            <a:avLst/>
          </a:prstGeom>
        </p:spPr>
        <p:txBody>
          <a:bodyPr wrap="square">
            <a:spAutoFit/>
          </a:bodyPr>
          <a:lstStyle/>
          <a:p>
            <a:r>
              <a:rPr lang="pt-BR" dirty="0"/>
              <a:t>https://scikit-learn.org/stable/modules/neighbors.html#classification</a:t>
            </a:r>
          </a:p>
        </p:txBody>
      </p:sp>
    </p:spTree>
    <p:extLst>
      <p:ext uri="{BB962C8B-B14F-4D97-AF65-F5344CB8AC3E}">
        <p14:creationId xmlns:p14="http://schemas.microsoft.com/office/powerpoint/2010/main" val="3022986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rotWithShape="1">
          <a:blip r:embed="rId4">
            <a:extLst>
              <a:ext uri="{28A0092B-C50C-407E-A947-70E740481C1C}">
                <a14:useLocalDpi xmlns:a14="http://schemas.microsoft.com/office/drawing/2010/main" val="0"/>
              </a:ext>
            </a:extLst>
          </a:blip>
          <a:srcRect b="26143"/>
          <a:stretch/>
        </p:blipFill>
        <p:spPr>
          <a:xfrm>
            <a:off x="640913" y="1423281"/>
            <a:ext cx="10597982"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1"/>
            <a:ext cx="12192001"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descr="Tela de celular com texto preto sobre fundo branco&#10;&#10;Descrição gerada automaticamente">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3912" y="5211226"/>
            <a:ext cx="7900984" cy="1510248"/>
          </a:xfrm>
          <a:prstGeom prst="rect">
            <a:avLst/>
          </a:prstGeom>
        </p:spPr>
      </p:pic>
    </p:spTree>
    <p:extLst>
      <p:ext uri="{BB962C8B-B14F-4D97-AF65-F5344CB8AC3E}">
        <p14:creationId xmlns:p14="http://schemas.microsoft.com/office/powerpoint/2010/main" val="1972556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DF6D9467-5721-45D4-9F56-B4735767D1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6460" y="1423281"/>
            <a:ext cx="8626888" cy="3891376"/>
          </a:xfrm>
          <a:prstGeom prst="rect">
            <a:avLst/>
          </a:prstGeom>
        </p:spPr>
      </p:pic>
      <p:sp>
        <p:nvSpPr>
          <p:cNvPr id="18" name="Retângulo 17">
            <a:extLst>
              <a:ext uri="{FF2B5EF4-FFF2-40B4-BE49-F238E27FC236}">
                <a16:creationId xmlns:a16="http://schemas.microsoft.com/office/drawing/2014/main" id="{43836080-95BF-4D25-80EC-19FFD9903A5A}"/>
              </a:ext>
            </a:extLst>
          </p:cNvPr>
          <p:cNvSpPr/>
          <p:nvPr/>
        </p:nvSpPr>
        <p:spPr>
          <a:xfrm>
            <a:off x="-1" y="876881"/>
            <a:ext cx="12192001"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00" dirty="0">
                <a:latin typeface="Open Sans" panose="020B0604020202020204"/>
              </a:rPr>
              <a:t>Foram treinados 98 modelos com diversos parâmetros diferentes entre si variando entre: </a:t>
            </a:r>
          </a:p>
          <a:p>
            <a:r>
              <a:rPr lang="pt-BR" sz="1400" dirty="0">
                <a:latin typeface="Open Sans" panose="020B0604020202020204"/>
              </a:rPr>
              <a:t>SVC, SGD, </a:t>
            </a:r>
            <a:r>
              <a:rPr lang="pt-BR" sz="1400" dirty="0" err="1">
                <a:latin typeface="Open Sans" panose="020B0604020202020204"/>
              </a:rPr>
              <a:t>DecisionTree</a:t>
            </a:r>
            <a:r>
              <a:rPr lang="pt-BR" sz="1400" dirty="0">
                <a:latin typeface="Open Sans" panose="020B0604020202020204"/>
              </a:rPr>
              <a:t>, </a:t>
            </a:r>
            <a:r>
              <a:rPr lang="pt-BR" sz="1400" dirty="0" err="1">
                <a:latin typeface="Open Sans" panose="020B0604020202020204"/>
              </a:rPr>
              <a:t>Naive</a:t>
            </a:r>
            <a:r>
              <a:rPr lang="pt-BR" sz="1400" dirty="0">
                <a:latin typeface="Open Sans" panose="020B0604020202020204"/>
              </a:rPr>
              <a:t> </a:t>
            </a:r>
            <a:r>
              <a:rPr lang="pt-BR" sz="1400" dirty="0" err="1">
                <a:latin typeface="Open Sans" panose="020B0604020202020204"/>
              </a:rPr>
              <a:t>Bayes</a:t>
            </a:r>
            <a:r>
              <a:rPr lang="pt-BR" sz="1400" dirty="0">
                <a:latin typeface="Open Sans" panose="020B0604020202020204"/>
              </a:rPr>
              <a:t>, k-</a:t>
            </a:r>
            <a:r>
              <a:rPr lang="pt-BR" sz="1400" dirty="0" err="1">
                <a:latin typeface="Open Sans" panose="020B0604020202020204"/>
              </a:rPr>
              <a:t>nearest</a:t>
            </a:r>
            <a:r>
              <a:rPr lang="pt-BR" sz="1400" dirty="0">
                <a:latin typeface="Open Sans" panose="020B0604020202020204"/>
              </a:rPr>
              <a:t> </a:t>
            </a:r>
            <a:r>
              <a:rPr lang="pt-BR" sz="1400" dirty="0" err="1">
                <a:latin typeface="Open Sans" panose="020B0604020202020204"/>
              </a:rPr>
              <a:t>neighbors</a:t>
            </a:r>
            <a:r>
              <a:rPr lang="pt-BR" sz="1400" dirty="0">
                <a:latin typeface="Open Sans" panose="020B0604020202020204"/>
              </a:rPr>
              <a:t>, </a:t>
            </a:r>
            <a:r>
              <a:rPr lang="pt-BR" sz="1400" dirty="0" err="1">
                <a:latin typeface="Open Sans" panose="020B0604020202020204"/>
              </a:rPr>
              <a:t>LogisticRegression</a:t>
            </a:r>
            <a:r>
              <a:rPr lang="pt-BR" sz="1400" dirty="0">
                <a:latin typeface="Open Sans" panose="020B0604020202020204"/>
              </a:rPr>
              <a:t>, MLP,  </a:t>
            </a:r>
            <a:r>
              <a:rPr lang="pt-BR" sz="1400" dirty="0" err="1">
                <a:latin typeface="Open Sans" panose="020B0604020202020204"/>
              </a:rPr>
              <a:t>RandomForest</a:t>
            </a:r>
            <a:r>
              <a:rPr lang="pt-BR" sz="1400" dirty="0">
                <a:latin typeface="Open Sans" panose="020B0604020202020204"/>
              </a:rPr>
              <a:t>, </a:t>
            </a:r>
            <a:r>
              <a:rPr lang="pt-BR" sz="1400" dirty="0" err="1">
                <a:latin typeface="Open Sans" panose="020B0604020202020204"/>
              </a:rPr>
              <a:t>ExtraTrees</a:t>
            </a:r>
            <a:r>
              <a:rPr lang="pt-BR" sz="1400" dirty="0">
                <a:latin typeface="Open Sans" panose="020B0604020202020204"/>
              </a:rPr>
              <a:t>, </a:t>
            </a:r>
            <a:r>
              <a:rPr lang="pt-BR" sz="1400" dirty="0" err="1">
                <a:latin typeface="Open Sans" panose="020B0604020202020204"/>
              </a:rPr>
              <a:t>AdaBoost</a:t>
            </a:r>
            <a:r>
              <a:rPr lang="pt-BR" sz="1400" dirty="0">
                <a:latin typeface="Open Sans" panose="020B0604020202020204"/>
              </a:rPr>
              <a:t> e </a:t>
            </a:r>
            <a:r>
              <a:rPr lang="pt-BR" sz="1400" dirty="0" err="1">
                <a:latin typeface="Open Sans" panose="020B0604020202020204"/>
              </a:rPr>
              <a:t>GradientBoosting</a:t>
            </a:r>
            <a:endParaRPr lang="pt-BR" sz="1400" dirty="0">
              <a:latin typeface="Open Sans" panose="020B0604020202020204"/>
            </a:endParaRPr>
          </a:p>
        </p:txBody>
      </p:sp>
      <p:pic>
        <p:nvPicPr>
          <p:cNvPr id="6" name="Imagem 5">
            <a:extLst>
              <a:ext uri="{FF2B5EF4-FFF2-40B4-BE49-F238E27FC236}">
                <a16:creationId xmlns:a16="http://schemas.microsoft.com/office/drawing/2014/main" id="{25B7A03D-0705-4B8A-899D-55B32AEF77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3912" y="5280963"/>
            <a:ext cx="7900984" cy="1370773"/>
          </a:xfrm>
          <a:prstGeom prst="rect">
            <a:avLst/>
          </a:prstGeom>
        </p:spPr>
      </p:pic>
    </p:spTree>
    <p:extLst>
      <p:ext uri="{BB962C8B-B14F-4D97-AF65-F5344CB8AC3E}">
        <p14:creationId xmlns:p14="http://schemas.microsoft.com/office/powerpoint/2010/main" val="335092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VotingClassifier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646331"/>
          </a:xfrm>
          <a:prstGeom prst="rect">
            <a:avLst/>
          </a:prstGeom>
        </p:spPr>
        <p:txBody>
          <a:bodyPr wrap="square">
            <a:spAutoFit/>
          </a:bodyPr>
          <a:lstStyle/>
          <a:p>
            <a:r>
              <a:rPr lang="pt-BR" sz="1200" dirty="0">
                <a:solidFill>
                  <a:srgbClr val="434343"/>
                </a:solidFill>
                <a:latin typeface="Open Sans" panose="020B0604020202020204"/>
              </a:rPr>
              <a:t>A ideia é combinar classificadores conceitualmente diferentes e usar um voto para prever os rótulos das classes. Tal classificador pode ser útil para um conjunto de modelos de desempenho igualmente bom, a fim de equilibrar suas fraquezas individuais.</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1307" y="1908079"/>
            <a:ext cx="5420441" cy="3582912"/>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360000" y="5896245"/>
            <a:ext cx="7959969" cy="276999"/>
          </a:xfrm>
          <a:prstGeom prst="rect">
            <a:avLst/>
          </a:prstGeom>
        </p:spPr>
        <p:txBody>
          <a:bodyPr wrap="square">
            <a:spAutoFit/>
          </a:bodyPr>
          <a:lstStyle/>
          <a:p>
            <a:r>
              <a:rPr lang="pt-BR" sz="1200" dirty="0"/>
              <a:t>https://scikit-learn.org/stable/modules/generated/sklearn.ensemble.VotingClassifier.html#sklearn.ensemble.VotingClassifier</a:t>
            </a:r>
          </a:p>
        </p:txBody>
      </p:sp>
    </p:spTree>
    <p:extLst>
      <p:ext uri="{BB962C8B-B14F-4D97-AF65-F5344CB8AC3E}">
        <p14:creationId xmlns:p14="http://schemas.microsoft.com/office/powerpoint/2010/main" val="177341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StackingClassifier</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41771" y="1002669"/>
            <a:ext cx="6758897" cy="830997"/>
          </a:xfrm>
          <a:prstGeom prst="rect">
            <a:avLst/>
          </a:prstGeom>
        </p:spPr>
        <p:txBody>
          <a:bodyPr wrap="square">
            <a:spAutoFit/>
          </a:bodyPr>
          <a:lstStyle/>
          <a:p>
            <a:r>
              <a:rPr lang="pt-BR" sz="1200" dirty="0">
                <a:solidFill>
                  <a:srgbClr val="434343"/>
                </a:solidFill>
                <a:latin typeface="Open Sans" panose="020B0604020202020204"/>
              </a:rPr>
              <a:t>A </a:t>
            </a:r>
            <a:r>
              <a:rPr lang="pt-BR" sz="1200" dirty="0" err="1">
                <a:solidFill>
                  <a:srgbClr val="434343"/>
                </a:solidFill>
                <a:latin typeface="Open Sans" panose="020B0604020202020204"/>
              </a:rPr>
              <a:t>StackingClassifier</a:t>
            </a:r>
            <a:r>
              <a:rPr lang="pt-BR" sz="1200" dirty="0">
                <a:solidFill>
                  <a:srgbClr val="434343"/>
                </a:solidFill>
                <a:latin typeface="Open Sans" panose="020B0604020202020204"/>
              </a:rPr>
              <a:t> é um método para combinar estimadores para reduzir seus vieses. Mais precisamente, as previsões de cada estimador individual são empilhadas e usadas como entrada para um estimador final para calcular a previsão. Este estimador final é treinado por meio de validação cruzada.</a:t>
            </a:r>
          </a:p>
        </p:txBody>
      </p:sp>
      <p:sp>
        <p:nvSpPr>
          <p:cNvPr id="3" name="Retângulo 2">
            <a:extLst>
              <a:ext uri="{FF2B5EF4-FFF2-40B4-BE49-F238E27FC236}">
                <a16:creationId xmlns:a16="http://schemas.microsoft.com/office/drawing/2014/main" id="{F6EC44CE-DCEF-4E56-A036-E963AC3A4E7B}"/>
              </a:ext>
            </a:extLst>
          </p:cNvPr>
          <p:cNvSpPr/>
          <p:nvPr/>
        </p:nvSpPr>
        <p:spPr>
          <a:xfrm>
            <a:off x="6842440" y="2326843"/>
            <a:ext cx="4004180" cy="3347070"/>
          </a:xfrm>
          <a:prstGeom prst="rect">
            <a:avLst/>
          </a:prstGeom>
        </p:spPr>
        <p:txBody>
          <a:bodyPr wrap="square">
            <a:spAutoFit/>
          </a:bodyPr>
          <a:lstStyle/>
          <a:p>
            <a:pPr algn="just"/>
            <a:r>
              <a:rPr lang="pt-BR" sz="1400" b="1" dirty="0">
                <a:solidFill>
                  <a:srgbClr val="434343"/>
                </a:solidFill>
                <a:latin typeface="Open Sans" panose="020B0604020202020204"/>
              </a:rPr>
              <a:t>Melhor classificador:</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variável Sexo, seguidas pelo Gasto Máximo, Grupo Econômico e Estado</a:t>
            </a:r>
          </a:p>
          <a:p>
            <a:pPr algn="just"/>
            <a:r>
              <a:rPr lang="pt-BR" sz="1400" dirty="0">
                <a:solidFill>
                  <a:srgbClr val="434343"/>
                </a:solidFill>
                <a:latin typeface="Open Sans" panose="020B0604020202020204"/>
              </a:rPr>
              <a:t> </a:t>
            </a:r>
          </a:p>
          <a:p>
            <a:pPr marL="171450" indent="-171450" algn="just">
              <a:buFont typeface="Arial" panose="020B0604020202020204" pitchFamily="34" charset="0"/>
              <a:buChar char="•"/>
            </a:pPr>
            <a:r>
              <a:rPr lang="pt-BR" sz="1400" dirty="0">
                <a:solidFill>
                  <a:srgbClr val="434343"/>
                </a:solidFill>
                <a:latin typeface="Open Sans" panose="020B0604020202020204"/>
              </a:rPr>
              <a:t>O perfil menos inadimplente são as mulheres que gastam mais que R$34.000 no ano, do Grupo Econômico de baixa atividade financeira do RS.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perfil mais inadimplentes são os homens.</a:t>
            </a:r>
          </a:p>
          <a:p>
            <a:pPr marL="171450" indent="-1714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050" dirty="0">
                <a:solidFill>
                  <a:srgbClr val="434343"/>
                </a:solidFill>
                <a:latin typeface="Open Sans" panose="020B0604020202020204"/>
              </a:rPr>
              <a:t>Obs.: É importante destacar que na Árvore de Decisão, não temos problemas de </a:t>
            </a:r>
            <a:r>
              <a:rPr lang="pt-BR" sz="1050" dirty="0" err="1">
                <a:solidFill>
                  <a:srgbClr val="434343"/>
                </a:solidFill>
                <a:latin typeface="Open Sans" panose="020B0604020202020204"/>
              </a:rPr>
              <a:t>multicolinearidade</a:t>
            </a:r>
            <a:r>
              <a:rPr lang="pt-BR" sz="1050" dirty="0">
                <a:solidFill>
                  <a:srgbClr val="434343"/>
                </a:solidFill>
                <a:latin typeface="Open Sans" panose="020B0604020202020204"/>
              </a:rPr>
              <a:t>, portanto todas as variáveis de gasto foram testadas.</a:t>
            </a: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B02380A2-6E90-4EAA-BDA0-B957624C3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8875" y="1942048"/>
            <a:ext cx="4470614" cy="4166034"/>
          </a:xfrm>
          <a:prstGeom prst="rect">
            <a:avLst/>
          </a:prstGeom>
        </p:spPr>
      </p:pic>
      <p:sp>
        <p:nvSpPr>
          <p:cNvPr id="2" name="Retângulo 1">
            <a:extLst>
              <a:ext uri="{FF2B5EF4-FFF2-40B4-BE49-F238E27FC236}">
                <a16:creationId xmlns:a16="http://schemas.microsoft.com/office/drawing/2014/main" id="{2A4BEA19-5133-4256-87BE-2A8A7D1612C9}"/>
              </a:ext>
            </a:extLst>
          </p:cNvPr>
          <p:cNvSpPr/>
          <p:nvPr/>
        </p:nvSpPr>
        <p:spPr>
          <a:xfrm>
            <a:off x="278296" y="6077964"/>
            <a:ext cx="12215166" cy="276999"/>
          </a:xfrm>
          <a:prstGeom prst="rect">
            <a:avLst/>
          </a:prstGeom>
        </p:spPr>
        <p:txBody>
          <a:bodyPr wrap="square">
            <a:spAutoFit/>
          </a:bodyPr>
          <a:lstStyle/>
          <a:p>
            <a:r>
              <a:rPr lang="pt-BR" sz="1200" dirty="0"/>
              <a:t>https://scikit-learn.org/stable/modules/generated/sklearn.ensemble.StackingClassifier.html#sklearn.ensemble.StackingClassifier</a:t>
            </a:r>
          </a:p>
        </p:txBody>
      </p:sp>
    </p:spTree>
    <p:extLst>
      <p:ext uri="{BB962C8B-B14F-4D97-AF65-F5344CB8AC3E}">
        <p14:creationId xmlns:p14="http://schemas.microsoft.com/office/powerpoint/2010/main" val="3578467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0EDABA6C-D1BB-49F2-A292-E3E6A4B34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753" y="1997446"/>
            <a:ext cx="4146576" cy="4860554"/>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Problemas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encontrados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4" name="Imagem 3" descr="Uma imagem contendo desenho, texto&#10;&#10;Descrição gerada automaticamente">
            <a:extLst>
              <a:ext uri="{FF2B5EF4-FFF2-40B4-BE49-F238E27FC236}">
                <a16:creationId xmlns:a16="http://schemas.microsoft.com/office/drawing/2014/main" id="{6E4251E0-A3D7-4C5A-9BC3-AEB1D8D8B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8030" y="419377"/>
            <a:ext cx="976919" cy="976918"/>
          </a:xfrm>
          <a:prstGeom prst="rect">
            <a:avLst/>
          </a:prstGeom>
        </p:spPr>
      </p:pic>
      <p:sp>
        <p:nvSpPr>
          <p:cNvPr id="24" name="CaixaDeTexto 23">
            <a:extLst>
              <a:ext uri="{FF2B5EF4-FFF2-40B4-BE49-F238E27FC236}">
                <a16:creationId xmlns:a16="http://schemas.microsoft.com/office/drawing/2014/main" id="{01C71F13-7226-464E-A364-63C35B28F878}"/>
              </a:ext>
            </a:extLst>
          </p:cNvPr>
          <p:cNvSpPr txBox="1"/>
          <p:nvPr/>
        </p:nvSpPr>
        <p:spPr>
          <a:xfrm>
            <a:off x="278296" y="769552"/>
            <a:ext cx="10722551" cy="3139321"/>
          </a:xfrm>
          <a:prstGeom prst="rect">
            <a:avLst/>
          </a:prstGeom>
          <a:noFill/>
        </p:spPr>
        <p:txBody>
          <a:bodyPr wrap="none" rtlCol="0">
            <a:spAutoFit/>
          </a:bodyPr>
          <a:lstStyle/>
          <a:p>
            <a:pPr marL="285750" indent="-285750">
              <a:buFontTx/>
              <a:buChar char="-"/>
            </a:pPr>
            <a:r>
              <a:rPr lang="pt-BR" dirty="0"/>
              <a:t>Base pequena, que precisou ser ampliada</a:t>
            </a:r>
          </a:p>
          <a:p>
            <a:pPr marL="285750" indent="-285750">
              <a:buFontTx/>
              <a:buChar char="-"/>
            </a:pPr>
            <a:r>
              <a:rPr lang="pt-BR" dirty="0"/>
              <a:t>Problema de quantidade de memória para armazenar as bases </a:t>
            </a:r>
            <a:r>
              <a:rPr lang="pt-BR" dirty="0" err="1"/>
              <a:t>preprocessadas</a:t>
            </a:r>
            <a:r>
              <a:rPr lang="pt-BR" dirty="0"/>
              <a:t> (~12GB cada)</a:t>
            </a:r>
          </a:p>
          <a:p>
            <a:pPr marL="285750" indent="-285750">
              <a:buFontTx/>
              <a:buChar char="-"/>
            </a:pPr>
            <a:r>
              <a:rPr lang="pt-BR" dirty="0"/>
              <a:t>Muitos rostos classificados eram menor que 20x20 dificultando o reconhecimento e prejudicando o resultado</a:t>
            </a:r>
          </a:p>
          <a:p>
            <a:pPr marL="285750" indent="-285750">
              <a:buFontTx/>
              <a:buChar char="-"/>
            </a:pPr>
            <a:r>
              <a:rPr lang="pt-BR" dirty="0"/>
              <a:t>Tempo de treinamento muito elevado (</a:t>
            </a:r>
            <a:r>
              <a:rPr lang="pt-BR" dirty="0" err="1"/>
              <a:t>ex</a:t>
            </a:r>
            <a:r>
              <a:rPr lang="pt-BR" dirty="0"/>
              <a:t> 20h para rodar 1 modelo) </a:t>
            </a:r>
          </a:p>
          <a:p>
            <a:pPr marL="285750" indent="-285750">
              <a:buFontTx/>
              <a:buChar char="-"/>
            </a:pPr>
            <a:r>
              <a:rPr lang="pt-BR" dirty="0"/>
              <a:t>Problema para configurar a GPU</a:t>
            </a:r>
          </a:p>
          <a:p>
            <a:pPr marL="285750" indent="-285750">
              <a:buFontTx/>
              <a:buChar char="-"/>
            </a:pPr>
            <a:r>
              <a:rPr lang="pt-BR" dirty="0"/>
              <a:t>Problema para colocar o rótulo nas imagens que não eram originais.</a:t>
            </a:r>
          </a:p>
          <a:p>
            <a:pPr marL="285750" indent="-285750">
              <a:buFontTx/>
              <a:buChar char="-"/>
            </a:pPr>
            <a:r>
              <a:rPr lang="pt-BR" dirty="0"/>
              <a:t>Se não redimensionar as imagens a CNN estoura a memoria da GPU.</a:t>
            </a:r>
          </a:p>
          <a:p>
            <a:pPr marL="285750" indent="-285750">
              <a:buFontTx/>
              <a:buChar char="-"/>
            </a:pPr>
            <a:r>
              <a:rPr lang="pt-BR" dirty="0"/>
              <a:t>Diferenças entre os comandos </a:t>
            </a:r>
            <a:r>
              <a:rPr lang="pt-BR" dirty="0" err="1"/>
              <a:t>resize</a:t>
            </a:r>
            <a:r>
              <a:rPr lang="pt-BR" dirty="0"/>
              <a:t> do </a:t>
            </a:r>
            <a:r>
              <a:rPr lang="pt-BR" dirty="0" err="1"/>
              <a:t>skimage.transform</a:t>
            </a:r>
            <a:r>
              <a:rPr lang="pt-BR" dirty="0"/>
              <a:t>, </a:t>
            </a:r>
            <a:r>
              <a:rPr lang="pt-BR" dirty="0" err="1"/>
              <a:t>imutils</a:t>
            </a:r>
            <a:r>
              <a:rPr lang="pt-BR" dirty="0"/>
              <a:t> e </a:t>
            </a:r>
            <a:r>
              <a:rPr lang="pt-BR" dirty="0" err="1"/>
              <a:t>numpy</a:t>
            </a:r>
            <a:endParaRPr lang="pt-BR" dirty="0"/>
          </a:p>
          <a:p>
            <a:pPr marL="285750" indent="-285750">
              <a:buFontTx/>
              <a:buChar char="-"/>
            </a:pPr>
            <a:r>
              <a:rPr lang="pt-BR" dirty="0"/>
              <a:t>O </a:t>
            </a:r>
            <a:r>
              <a:rPr lang="pt-BR" dirty="0" err="1"/>
              <a:t>GridSearchCV</a:t>
            </a:r>
            <a:r>
              <a:rPr lang="pt-BR" dirty="0"/>
              <a:t> com </a:t>
            </a:r>
            <a:r>
              <a:rPr lang="pt-BR" dirty="0" err="1"/>
              <a:t>KFold</a:t>
            </a:r>
            <a:r>
              <a:rPr lang="pt-BR" dirty="0"/>
              <a:t> obteve pior resultado do que somente um </a:t>
            </a:r>
            <a:r>
              <a:rPr lang="pt-BR" dirty="0" err="1"/>
              <a:t>train_test_split</a:t>
            </a:r>
            <a:r>
              <a:rPr lang="pt-BR" dirty="0"/>
              <a:t> simples</a:t>
            </a:r>
          </a:p>
          <a:p>
            <a:pPr marL="285750" indent="-285750">
              <a:buFontTx/>
              <a:buChar char="-"/>
            </a:pPr>
            <a:r>
              <a:rPr lang="pt-BR" dirty="0" err="1"/>
              <a:t>Overfitting</a:t>
            </a:r>
            <a:r>
              <a:rPr lang="pt-BR" dirty="0"/>
              <a:t> nos modelos de </a:t>
            </a:r>
            <a:r>
              <a:rPr lang="pt-BR" dirty="0" err="1"/>
              <a:t>transfer</a:t>
            </a:r>
            <a:r>
              <a:rPr lang="pt-BR" dirty="0"/>
              <a:t> </a:t>
            </a:r>
            <a:r>
              <a:rPr lang="pt-BR" dirty="0" err="1"/>
              <a:t>learning</a:t>
            </a:r>
            <a:r>
              <a:rPr lang="pt-BR" dirty="0"/>
              <a:t> </a:t>
            </a:r>
          </a:p>
          <a:p>
            <a:pPr marL="285750" indent="-285750">
              <a:buFontTx/>
              <a:buChar char="-"/>
            </a:pPr>
            <a:endParaRPr lang="pt-BR" dirty="0"/>
          </a:p>
        </p:txBody>
      </p:sp>
      <p:grpSp>
        <p:nvGrpSpPr>
          <p:cNvPr id="31" name="Agrupar 30">
            <a:extLst>
              <a:ext uri="{FF2B5EF4-FFF2-40B4-BE49-F238E27FC236}">
                <a16:creationId xmlns:a16="http://schemas.microsoft.com/office/drawing/2014/main" id="{6667F890-860C-4060-8DBB-9DB1EEB43559}"/>
              </a:ext>
            </a:extLst>
          </p:cNvPr>
          <p:cNvGrpSpPr/>
          <p:nvPr/>
        </p:nvGrpSpPr>
        <p:grpSpPr>
          <a:xfrm>
            <a:off x="4314528" y="4842798"/>
            <a:ext cx="2955922" cy="1163838"/>
            <a:chOff x="197687" y="2885339"/>
            <a:chExt cx="2399109" cy="944604"/>
          </a:xfrm>
        </p:grpSpPr>
        <p:pic>
          <p:nvPicPr>
            <p:cNvPr id="26" name="Imagem 25" descr="Tela de celular com texto preto sobre fundo branco&#10;&#10;Descrição gerada automaticamente">
              <a:extLst>
                <a:ext uri="{FF2B5EF4-FFF2-40B4-BE49-F238E27FC236}">
                  <a16:creationId xmlns:a16="http://schemas.microsoft.com/office/drawing/2014/main" id="{3CE46AED-6FDD-48B6-8083-9559942B7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490" y="3368892"/>
              <a:ext cx="1219306" cy="445809"/>
            </a:xfrm>
            <a:prstGeom prst="rect">
              <a:avLst/>
            </a:prstGeom>
          </p:spPr>
        </p:pic>
        <p:pic>
          <p:nvPicPr>
            <p:cNvPr id="28" name="Imagem 27" descr="Uma imagem contendo mesa&#10;&#10;Descrição gerada automaticamente">
              <a:extLst>
                <a:ext uri="{FF2B5EF4-FFF2-40B4-BE49-F238E27FC236}">
                  <a16:creationId xmlns:a16="http://schemas.microsoft.com/office/drawing/2014/main" id="{3A7A6346-6A28-4D07-9E26-17EBDC279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687" y="3353652"/>
              <a:ext cx="1124047" cy="476291"/>
            </a:xfrm>
            <a:prstGeom prst="rect">
              <a:avLst/>
            </a:prstGeom>
          </p:spPr>
        </p:pic>
        <p:pic>
          <p:nvPicPr>
            <p:cNvPr id="30" name="Imagem 29">
              <a:extLst>
                <a:ext uri="{FF2B5EF4-FFF2-40B4-BE49-F238E27FC236}">
                  <a16:creationId xmlns:a16="http://schemas.microsoft.com/office/drawing/2014/main" id="{6A434F4C-94F2-4E43-82A6-E21D661033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687" y="2885339"/>
              <a:ext cx="1771804" cy="419136"/>
            </a:xfrm>
            <a:prstGeom prst="rect">
              <a:avLst/>
            </a:prstGeom>
          </p:spPr>
        </p:pic>
      </p:grpSp>
      <p:pic>
        <p:nvPicPr>
          <p:cNvPr id="33" name="Imagem 32" descr="Tela de celular com texto preto sobre fundo branco&#10;&#10;Descrição gerada automaticamente">
            <a:extLst>
              <a:ext uri="{FF2B5EF4-FFF2-40B4-BE49-F238E27FC236}">
                <a16:creationId xmlns:a16="http://schemas.microsoft.com/office/drawing/2014/main" id="{DD171433-62C3-46A6-974E-AF37994BF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296" y="4470236"/>
            <a:ext cx="3703641" cy="1886113"/>
          </a:xfrm>
          <a:prstGeom prst="rect">
            <a:avLst/>
          </a:prstGeom>
        </p:spPr>
      </p:pic>
    </p:spTree>
    <p:extLst>
      <p:ext uri="{BB962C8B-B14F-4D97-AF65-F5344CB8AC3E}">
        <p14:creationId xmlns:p14="http://schemas.microsoft.com/office/powerpoint/2010/main" val="3514228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1887722"/>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dirty="0">
                  <a:latin typeface="Open Sans" panose="020B0604020202020204"/>
                </a:rPr>
                <a:t>Melhorar os parâmetros das últimas camadas das redes com </a:t>
              </a:r>
              <a:r>
                <a:rPr lang="pt-BR" dirty="0" err="1">
                  <a:latin typeface="Open Sans" panose="020B0604020202020204"/>
                </a:rPr>
                <a:t>transfer</a:t>
              </a:r>
              <a:r>
                <a:rPr lang="pt-BR" dirty="0">
                  <a:latin typeface="Open Sans" panose="020B0604020202020204"/>
                </a:rPr>
                <a:t> </a:t>
              </a:r>
              <a:r>
                <a:rPr lang="pt-BR" dirty="0" err="1">
                  <a:latin typeface="Open Sans" panose="020B0604020202020204"/>
                </a:rPr>
                <a:t>learning</a:t>
              </a:r>
              <a:endParaRPr lang="pt-BR" dirty="0">
                <a:latin typeface="Open Sans" panose="020B0604020202020204"/>
              </a:endParaRPr>
            </a:p>
            <a:p>
              <a:pPr marL="285750" indent="-285750">
                <a:buFont typeface="Arial" panose="020B0604020202020204" pitchFamily="34" charset="0"/>
                <a:buChar char="•"/>
              </a:pPr>
              <a:r>
                <a:rPr lang="pt-BR" dirty="0">
                  <a:latin typeface="Open Sans" panose="020B0604020202020204"/>
                </a:rPr>
                <a:t>Encontrar uma forma eficiente de paralelizar o processamento.</a:t>
              </a:r>
            </a:p>
            <a:p>
              <a:pPr marL="285750" indent="-285750">
                <a:buFont typeface="Arial" panose="020B0604020202020204" pitchFamily="34" charset="0"/>
                <a:buChar char="•"/>
              </a:pPr>
              <a:r>
                <a:rPr lang="pt-BR" dirty="0">
                  <a:latin typeface="Open Sans" panose="020B0604020202020204"/>
                </a:rPr>
                <a:t>Adicionar mais fotos de resolução maior.</a:t>
              </a:r>
            </a:p>
            <a:p>
              <a:pPr marL="285750" indent="-285750">
                <a:buFont typeface="Arial" panose="020B0604020202020204" pitchFamily="34" charset="0"/>
                <a:buChar char="•"/>
              </a:pPr>
              <a:r>
                <a:rPr lang="pt-BR" dirty="0">
                  <a:latin typeface="Open Sans" panose="020B0604020202020204"/>
                </a:rPr>
                <a:t>Fazer um </a:t>
              </a:r>
              <a:r>
                <a:rPr lang="pt-BR" dirty="0" err="1">
                  <a:latin typeface="Open Sans" panose="020B0604020202020204"/>
                </a:rPr>
                <a:t>Deploy</a:t>
              </a:r>
              <a:r>
                <a:rPr lang="pt-BR" dirty="0">
                  <a:latin typeface="Open Sans" panose="020B0604020202020204"/>
                </a:rPr>
                <a:t> Web ou Android</a:t>
              </a:r>
            </a:p>
            <a:p>
              <a:pPr marL="285750" indent="-285750" algn="ctr">
                <a:buFont typeface="Arial" panose="020B0604020202020204" pitchFamily="34" charset="0"/>
                <a:buChar char="•"/>
              </a:pPr>
              <a:endParaRPr lang="pt-BR" dirty="0">
                <a:latin typeface="Open Sans" panose="020B0604020202020204"/>
              </a:endParaRPr>
            </a:p>
            <a:p>
              <a:pPr marL="285750" indent="-285750" algn="ctr">
                <a:buFont typeface="Arial" panose="020B0604020202020204" pitchFamily="34" charset="0"/>
                <a:buChar char="•"/>
              </a:pPr>
              <a:endParaRPr lang="pt-BR" dirty="0">
                <a:latin typeface="Open Sans" panose="020B0604020202020204"/>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pic>
        <p:nvPicPr>
          <p:cNvPr id="2050" name="Picture 2" descr="Black and Gray Laptop Computer · Free Stock Photo">
            <a:extLst>
              <a:ext uri="{FF2B5EF4-FFF2-40B4-BE49-F238E27FC236}">
                <a16:creationId xmlns:a16="http://schemas.microsoft.com/office/drawing/2014/main" id="{1ECB4985-6C66-4E0C-9269-B7678746B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2" name="Title Placeholder 1">
            <a:extLst>
              <a:ext uri="{FF2B5EF4-FFF2-40B4-BE49-F238E27FC236}">
                <a16:creationId xmlns:a16="http://schemas.microsoft.com/office/drawing/2014/main" id="{FA03F0F7-20F8-47BD-8DE3-851E72EBA622}"/>
              </a:ext>
            </a:extLst>
          </p:cNvPr>
          <p:cNvSpPr txBox="1">
            <a:spLocks/>
          </p:cNvSpPr>
          <p:nvPr/>
        </p:nvSpPr>
        <p:spPr>
          <a:xfrm>
            <a:off x="3721471" y="216017"/>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Trabalhos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Futuros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Espaço Reservado para Número de Slide 4">
            <a:extLst>
              <a:ext uri="{FF2B5EF4-FFF2-40B4-BE49-F238E27FC236}">
                <a16:creationId xmlns:a16="http://schemas.microsoft.com/office/drawing/2014/main" id="{A1FEC95F-B795-469B-854D-5D7F0DCD7978}"/>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8" name="Pentágono 17">
            <a:extLst>
              <a:ext uri="{FF2B5EF4-FFF2-40B4-BE49-F238E27FC236}">
                <a16:creationId xmlns:a16="http://schemas.microsoft.com/office/drawing/2014/main" id="{59AB2B00-8657-4B12-91C0-9E110375C6F8}"/>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123246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122447182"/>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8"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Criação dos Rótulos</a:t>
            </a: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2108244" cy="2116753"/>
          </a:xfrm>
          <a:prstGeom prst="rect">
            <a:avLst/>
          </a:prstGeom>
          <a:noFill/>
          <a:ln>
            <a:noFill/>
          </a:ln>
        </p:spPr>
        <p:txBody>
          <a:bodyPr spcFirstLastPara="1" wrap="square" lIns="91425" tIns="91425" rIns="91425" bIns="91425" anchor="t" anchorCtr="0">
            <a:noAutofit/>
          </a:bodyPr>
          <a:lstStyle/>
          <a:p>
            <a:pPr>
              <a:defRPr/>
            </a:pPr>
            <a:r>
              <a:rPr lang="pt-BR" sz="1200" b="1" dirty="0">
                <a:latin typeface="Open Sans"/>
              </a:rPr>
              <a:t>Avaliação das técnicas</a:t>
            </a:r>
          </a:p>
          <a:p>
            <a:pPr lvl="0">
              <a:defRPr/>
            </a:pPr>
            <a:endParaRPr lang="pt-BR" sz="1200" b="1"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Scikit-image</a:t>
            </a:r>
            <a:r>
              <a:rPr lang="pt-BR" sz="1200" dirty="0">
                <a:latin typeface="Open Sans"/>
                <a:sym typeface="Open Sans"/>
              </a:rPr>
              <a:t> </a:t>
            </a:r>
            <a:r>
              <a:rPr lang="pt-BR" sz="1200" dirty="0" err="1">
                <a:latin typeface="Open Sans"/>
                <a:sym typeface="Open Sans"/>
              </a:rPr>
              <a:t>Cascade</a:t>
            </a:r>
            <a:endParaRPr lang="pt-BR" sz="1200" dirty="0">
              <a:latin typeface="Open Sans"/>
              <a:sym typeface="Open Sans"/>
            </a:endParaRPr>
          </a:p>
          <a:p>
            <a:pPr marL="171450" indent="-171450">
              <a:buFont typeface="Arial" panose="020B0604020202020204" pitchFamily="34" charset="0"/>
              <a:buChar char="•"/>
              <a:defRPr/>
            </a:pPr>
            <a:r>
              <a:rPr lang="pt-BR" sz="1200" dirty="0" err="1">
                <a:latin typeface="Open Sans"/>
                <a:sym typeface="Open Sans"/>
              </a:rPr>
              <a:t>Face_recognition</a:t>
            </a:r>
            <a:r>
              <a:rPr lang="pt-BR" sz="1200" dirty="0">
                <a:latin typeface="Open Sans"/>
                <a:sym typeface="Open Sans"/>
              </a:rPr>
              <a:t> HOG</a:t>
            </a:r>
          </a:p>
          <a:p>
            <a:pPr marL="171450" indent="-171450">
              <a:buFont typeface="Arial" panose="020B0604020202020204" pitchFamily="34" charset="0"/>
              <a:buChar char="•"/>
              <a:defRPr/>
            </a:pPr>
            <a:r>
              <a:rPr lang="pt-BR" sz="1200" dirty="0" err="1">
                <a:latin typeface="Open Sans"/>
                <a:ea typeface="Open Sans"/>
                <a:cs typeface="Open Sans"/>
                <a:sym typeface="Open Sans"/>
              </a:rPr>
              <a:t>Face_recognition</a:t>
            </a:r>
            <a:r>
              <a:rPr lang="pt-BR" sz="1200" dirty="0">
                <a:latin typeface="Open Sans"/>
                <a:ea typeface="Open Sans"/>
                <a:cs typeface="Open Sans"/>
                <a:sym typeface="Open Sans"/>
              </a:rPr>
              <a:t> CNN</a:t>
            </a:r>
          </a:p>
          <a:p>
            <a:pPr>
              <a:defRPr/>
            </a:pPr>
            <a:endParaRPr lang="pt-BR" sz="1200" dirty="0">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522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Transfer</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learning</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SVM</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Stochastic</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Gradient</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Descent</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KNN</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LogisticRegression</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MLP</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Random</a:t>
            </a:r>
            <a:r>
              <a:rPr lang="pt-BR" sz="1200" dirty="0">
                <a:solidFill>
                  <a:srgbClr val="434343"/>
                </a:solidFill>
                <a:latin typeface="Open Sans"/>
                <a:ea typeface="Open Sans"/>
                <a:cs typeface="Open Sans"/>
                <a:sym typeface="Open Sans"/>
              </a:rPr>
              <a:t> Forest</a:t>
            </a:r>
          </a:p>
          <a:p>
            <a:pPr marL="171450" lvl="0" indent="-171450">
              <a:buFont typeface="Arial" panose="020B0604020202020204" pitchFamily="34" charset="0"/>
              <a:buChar char="•"/>
              <a:defRPr/>
            </a:pPr>
            <a:r>
              <a:rPr lang="pt-BR" sz="1200" dirty="0" err="1">
                <a:solidFill>
                  <a:srgbClr val="434343"/>
                </a:solidFill>
                <a:latin typeface="Open Sans"/>
                <a:ea typeface="Open Sans"/>
                <a:cs typeface="Open Sans"/>
                <a:sym typeface="Open Sans"/>
              </a:rPr>
              <a:t>GradientBoosting</a:t>
            </a:r>
            <a:endParaRPr lang="pt-BR" sz="1200" dirty="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864902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219198188"/>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Conceitos</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Critérios</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Layout de </a:t>
            </a:r>
            <a:r>
              <a:rPr lang="en-US" sz="1200" dirty="0" err="1">
                <a:solidFill>
                  <a:srgbClr val="434343"/>
                </a:solidFill>
                <a:latin typeface="Open Sans"/>
              </a:rPr>
              <a:t>extração</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002785" y="2987964"/>
            <a:ext cx="1920362" cy="2400725"/>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rPr>
              <a:t>Análise preliminar</a:t>
            </a:r>
          </a:p>
          <a:p>
            <a:pPr lvl="0">
              <a:defRPr/>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defRPr/>
            </a:pPr>
            <a:r>
              <a:rPr lang="pt-BR" sz="1200" dirty="0">
                <a:solidFill>
                  <a:srgbClr val="DDDDDD"/>
                </a:solidFill>
                <a:latin typeface="Open Sans"/>
                <a:sym typeface="Open Sans"/>
              </a:rPr>
              <a:t>Criação dos Rótulos</a:t>
            </a:r>
          </a:p>
          <a:p>
            <a:pPr marL="171450" lvl="0" indent="-171450">
              <a:buFont typeface="Arial" panose="020B0604020202020204" pitchFamily="34" charset="0"/>
              <a:buChar char="•"/>
              <a:defRPr/>
            </a:pPr>
            <a:r>
              <a:rPr lang="pt-BR" sz="1200" dirty="0">
                <a:solidFill>
                  <a:srgbClr val="DDDDDD"/>
                </a:solidFill>
                <a:latin typeface="Open Sans"/>
                <a:sym typeface="Open Sans"/>
              </a:rPr>
              <a:t>Balanceamento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887869" y="2987963"/>
            <a:ext cx="1834290" cy="2116753"/>
          </a:xfrm>
          <a:prstGeom prst="rect">
            <a:avLst/>
          </a:prstGeom>
          <a:noFill/>
          <a:ln>
            <a:noFill/>
          </a:ln>
        </p:spPr>
        <p:txBody>
          <a:bodyPr spcFirstLastPara="1" wrap="square" lIns="91425" tIns="91425" rIns="91425" bIns="91425" anchor="t" anchorCtr="0">
            <a:noAutofit/>
          </a:bodyPr>
          <a:lstStyle/>
          <a:p>
            <a:pPr>
              <a:defRPr/>
            </a:pPr>
            <a:r>
              <a:rPr lang="pt-BR" sz="1200" b="1" dirty="0">
                <a:solidFill>
                  <a:srgbClr val="DDDDDD"/>
                </a:solidFill>
                <a:latin typeface="Open Sans"/>
              </a:rPr>
              <a:t>Avaliação das técnicas</a:t>
            </a:r>
          </a:p>
          <a:p>
            <a:pPr lvl="0">
              <a:defRPr/>
            </a:pPr>
            <a:endParaRPr lang="pt-BR" sz="1200" b="1"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scikit-image</a:t>
            </a:r>
            <a:r>
              <a:rPr lang="pt-BR" sz="1200" dirty="0">
                <a:solidFill>
                  <a:srgbClr val="DDDDDD"/>
                </a:solidFill>
                <a:latin typeface="Open Sans"/>
                <a:sym typeface="Open Sans"/>
              </a:rPr>
              <a:t> </a:t>
            </a:r>
            <a:r>
              <a:rPr lang="pt-BR" sz="1200" dirty="0" err="1">
                <a:solidFill>
                  <a:srgbClr val="DDDDDD"/>
                </a:solidFill>
                <a:latin typeface="Open Sans"/>
                <a:sym typeface="Open Sans"/>
              </a:rPr>
              <a:t>Cascade</a:t>
            </a:r>
            <a:endParaRPr lang="pt-BR" sz="1200" dirty="0">
              <a:solidFill>
                <a:srgbClr val="DDDDDD"/>
              </a:solidFill>
              <a:latin typeface="Open Sans"/>
              <a:sym typeface="Open Sans"/>
            </a:endParaRPr>
          </a:p>
          <a:p>
            <a:pPr marL="171450" indent="-171450">
              <a:buFont typeface="Arial" panose="020B0604020202020204" pitchFamily="34" charset="0"/>
              <a:buChar char="•"/>
              <a:defRPr/>
            </a:pPr>
            <a:r>
              <a:rPr lang="pt-BR" sz="1200" dirty="0" err="1">
                <a:solidFill>
                  <a:srgbClr val="DDDDDD"/>
                </a:solidFill>
                <a:latin typeface="Open Sans"/>
                <a:sym typeface="Open Sans"/>
              </a:rPr>
              <a:t>face_recognition</a:t>
            </a:r>
            <a:r>
              <a:rPr lang="pt-BR" sz="1200" dirty="0">
                <a:solidFill>
                  <a:srgbClr val="DDDDDD"/>
                </a:solidFill>
                <a:latin typeface="Open Sans"/>
                <a:sym typeface="Open Sans"/>
              </a:rPr>
              <a:t> HOG</a:t>
            </a:r>
          </a:p>
          <a:p>
            <a:pPr marL="171450" indent="-171450">
              <a:buFont typeface="Arial" panose="020B0604020202020204" pitchFamily="34" charset="0"/>
              <a:buChar char="•"/>
              <a:defRPr/>
            </a:pPr>
            <a:r>
              <a:rPr lang="pt-BR" sz="1200" dirty="0" err="1">
                <a:solidFill>
                  <a:srgbClr val="DDDDDD"/>
                </a:solidFill>
                <a:latin typeface="Open Sans"/>
                <a:ea typeface="Open Sans"/>
                <a:cs typeface="Open Sans"/>
                <a:sym typeface="Open Sans"/>
              </a:rPr>
              <a:t>face_recognition</a:t>
            </a:r>
            <a:r>
              <a:rPr lang="pt-BR" sz="1200" dirty="0">
                <a:solidFill>
                  <a:srgbClr val="DDDDDD"/>
                </a:solidFill>
                <a:latin typeface="Open Sans"/>
                <a:ea typeface="Open Sans"/>
                <a:cs typeface="Open Sans"/>
                <a:sym typeface="Open Sans"/>
              </a:rPr>
              <a:t> CNN</a:t>
            </a:r>
          </a:p>
          <a:p>
            <a:pPr>
              <a:defRPr/>
            </a:pPr>
            <a:endParaRPr lang="pt-BR" sz="1200" dirty="0">
              <a:solidFill>
                <a:srgbClr val="DDDDDD"/>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lvl="0">
              <a:defRPr/>
            </a:pPr>
            <a:r>
              <a:rPr lang="pt-BR" sz="1200" b="1" dirty="0">
                <a:solidFill>
                  <a:srgbClr val="DDDDDD"/>
                </a:solidFill>
                <a:latin typeface="Open Sans"/>
                <a:ea typeface="Open Sans"/>
                <a:cs typeface="Open Sans"/>
              </a:rPr>
              <a:t>Avaliação das técnicas</a:t>
            </a:r>
          </a:p>
          <a:p>
            <a:pPr lvl="0">
              <a:defRPr/>
            </a:pPr>
            <a:endParaRPr lang="pt-BR" sz="1200" b="1"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Transfer</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learning</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SVM</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Stochastic</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Gradient</a:t>
            </a:r>
            <a:r>
              <a:rPr lang="pt-BR" sz="1200" dirty="0">
                <a:solidFill>
                  <a:srgbClr val="DDDDDD"/>
                </a:solidFill>
                <a:latin typeface="Open Sans"/>
                <a:ea typeface="Open Sans"/>
                <a:cs typeface="Open Sans"/>
              </a:rPr>
              <a:t> </a:t>
            </a:r>
            <a:r>
              <a:rPr lang="pt-BR" sz="1200" dirty="0" err="1">
                <a:solidFill>
                  <a:srgbClr val="DDDDDD"/>
                </a:solidFill>
                <a:latin typeface="Open Sans"/>
                <a:ea typeface="Open Sans"/>
                <a:cs typeface="Open Sans"/>
              </a:rPr>
              <a:t>Descent</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KNN</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LogisticRegression</a:t>
            </a:r>
            <a:endParaRPr lang="pt-BR" sz="1200" dirty="0">
              <a:solidFill>
                <a:srgbClr val="DDDDDD"/>
              </a:solidFill>
              <a:latin typeface="Open Sans"/>
              <a:ea typeface="Open Sans"/>
              <a:cs typeface="Open Sans"/>
            </a:endParaRPr>
          </a:p>
          <a:p>
            <a:pPr marL="171450" lvl="0" indent="-171450">
              <a:buFont typeface="Arial" panose="020B0604020202020204" pitchFamily="34" charset="0"/>
              <a:buChar char="•"/>
              <a:defRPr/>
            </a:pPr>
            <a:r>
              <a:rPr lang="pt-BR" sz="1200" dirty="0">
                <a:solidFill>
                  <a:srgbClr val="DDDDDD"/>
                </a:solidFill>
                <a:latin typeface="Open Sans"/>
                <a:ea typeface="Open Sans"/>
                <a:cs typeface="Open Sans"/>
              </a:rPr>
              <a:t>MLP</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Random</a:t>
            </a:r>
            <a:r>
              <a:rPr lang="pt-BR" sz="1200" dirty="0">
                <a:solidFill>
                  <a:srgbClr val="DDDDDD"/>
                </a:solidFill>
                <a:latin typeface="Open Sans"/>
                <a:ea typeface="Open Sans"/>
                <a:cs typeface="Open Sans"/>
              </a:rPr>
              <a:t> Forest</a:t>
            </a:r>
          </a:p>
          <a:p>
            <a:pPr marL="171450" lvl="0" indent="-171450">
              <a:buFont typeface="Arial" panose="020B0604020202020204" pitchFamily="34" charset="0"/>
              <a:buChar char="•"/>
              <a:defRPr/>
            </a:pPr>
            <a:r>
              <a:rPr lang="pt-BR" sz="1200" dirty="0" err="1">
                <a:solidFill>
                  <a:srgbClr val="DDDDDD"/>
                </a:solidFill>
                <a:latin typeface="Open Sans"/>
                <a:ea typeface="Open Sans"/>
                <a:cs typeface="Open Sans"/>
              </a:rPr>
              <a:t>GradientBoosting</a:t>
            </a:r>
            <a:endParaRPr lang="pt-BR" sz="1200" dirty="0">
              <a:solidFill>
                <a:srgbClr val="DDDDDD"/>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322100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6550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702969" y="1755011"/>
            <a:ext cx="7200000" cy="2462213"/>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objetivo do trabalho é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de máscaras </a:t>
            </a:r>
            <a:r>
              <a:rPr lang="pt-BR" sz="1400" dirty="0">
                <a:solidFill>
                  <a:srgbClr val="434343"/>
                </a:solidFill>
                <a:latin typeface="Open Sans" panose="020B0604020202020204" charset="0"/>
                <a:ea typeface="Open Sans" panose="020B0604020202020204" charset="0"/>
                <a:cs typeface="Open Sans" panose="020B0604020202020204" charset="0"/>
              </a:rPr>
              <a:t>de proteção respiratória no cotidiano, baseado em imagens.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O modelo será realizado por meio da análise de um banco de imagens e uso de </a:t>
            </a:r>
            <a:r>
              <a:rPr lang="pt-BR" sz="1400" b="1" dirty="0">
                <a:solidFill>
                  <a:srgbClr val="434343"/>
                </a:solidFill>
                <a:latin typeface="Open Sans" panose="020B0604020202020204" charset="0"/>
                <a:ea typeface="Open Sans" panose="020B0604020202020204" charset="0"/>
                <a:cs typeface="Open Sans" panose="020B0604020202020204" charset="0"/>
              </a:rPr>
              <a:t>algoritmos de Inteligência Artificial supervisionados </a:t>
            </a:r>
            <a:r>
              <a:rPr lang="pt-BR" sz="1400" dirty="0">
                <a:solidFill>
                  <a:srgbClr val="434343"/>
                </a:solidFill>
                <a:latin typeface="Open Sans" panose="020B0604020202020204" charset="0"/>
                <a:ea typeface="Open Sans" panose="020B0604020202020204" charset="0"/>
                <a:cs typeface="Open Sans" panose="020B0604020202020204" charset="0"/>
              </a:rPr>
              <a:t>como</a:t>
            </a:r>
            <a:r>
              <a:rPr lang="pt-BR" sz="1400" b="1" dirty="0">
                <a:solidFill>
                  <a:srgbClr val="434343"/>
                </a:solidFill>
                <a:latin typeface="Open Sans" panose="020B0604020202020204" charset="0"/>
                <a:ea typeface="Open Sans" panose="020B0604020202020204" charset="0"/>
                <a:cs typeface="Open Sans" panose="020B0604020202020204" charset="0"/>
              </a:rPr>
              <a:t> redes neurais</a:t>
            </a:r>
            <a:r>
              <a:rPr lang="pt-BR" sz="1400" dirty="0">
                <a:solidFill>
                  <a:srgbClr val="434343"/>
                </a:solidFill>
                <a:latin typeface="Open Sans" panose="020B0604020202020204" charset="0"/>
                <a:ea typeface="Open Sans" panose="020B0604020202020204" charset="0"/>
                <a:cs typeface="Open Sans" panose="020B0604020202020204" charset="0"/>
              </a:rPr>
              <a:t>, que identificarão as </a:t>
            </a:r>
            <a:r>
              <a:rPr lang="pt-BR" sz="1400" b="1" dirty="0">
                <a:solidFill>
                  <a:srgbClr val="434343"/>
                </a:solidFill>
                <a:latin typeface="Open Sans" panose="020B0604020202020204" charset="0"/>
                <a:ea typeface="Open Sans" panose="020B0604020202020204" charset="0"/>
                <a:cs typeface="Open Sans" panose="020B0604020202020204" charset="0"/>
              </a:rPr>
              <a:t>características comuns entre imagens</a:t>
            </a:r>
            <a:r>
              <a:rPr lang="pt-BR" sz="1400" dirty="0">
                <a:solidFill>
                  <a:srgbClr val="434343"/>
                </a:solidFill>
                <a:latin typeface="Open Sans" panose="020B0604020202020204" charset="0"/>
                <a:ea typeface="Open Sans" panose="020B0604020202020204" charset="0"/>
                <a:cs typeface="Open Sans" panose="020B0604020202020204" charset="0"/>
              </a:rPr>
              <a:t> que previamente foram classificadas como uso adequado ou não.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Desta forma, a empresa poderá calcular </a:t>
            </a:r>
            <a:r>
              <a:rPr lang="pt-BR" sz="1400" b="1" dirty="0">
                <a:solidFill>
                  <a:srgbClr val="434343"/>
                </a:solidFill>
                <a:latin typeface="Open Sans" panose="020B0604020202020204" charset="0"/>
                <a:ea typeface="Open Sans" panose="020B0604020202020204" charset="0"/>
                <a:cs typeface="Open Sans" panose="020B0604020202020204" charset="0"/>
              </a:rPr>
              <a:t>métricas para prevenção de doenças</a:t>
            </a:r>
            <a:r>
              <a:rPr lang="pt-BR" sz="1400" dirty="0">
                <a:solidFill>
                  <a:srgbClr val="434343"/>
                </a:solidFill>
                <a:latin typeface="Open Sans" panose="020B0604020202020204" charset="0"/>
                <a:ea typeface="Open Sans" panose="020B0604020202020204" charset="0"/>
                <a:cs typeface="Open Sans" panose="020B0604020202020204" charset="0"/>
              </a:rPr>
              <a:t>, ou  controlar o </a:t>
            </a:r>
            <a:r>
              <a:rPr lang="pt-BR" sz="1400" b="1" dirty="0">
                <a:solidFill>
                  <a:srgbClr val="434343"/>
                </a:solidFill>
                <a:latin typeface="Open Sans" panose="020B0604020202020204" charset="0"/>
                <a:ea typeface="Open Sans" panose="020B0604020202020204" charset="0"/>
                <a:cs typeface="Open Sans" panose="020B0604020202020204" charset="0"/>
              </a:rPr>
              <a:t>uso de Equipamentos de Proteção Individual (EPI) </a:t>
            </a:r>
            <a:r>
              <a:rPr lang="pt-BR" sz="1400" dirty="0">
                <a:solidFill>
                  <a:srgbClr val="434343"/>
                </a:solidFill>
                <a:latin typeface="Open Sans" panose="020B0604020202020204" charset="0"/>
                <a:ea typeface="Open Sans" panose="020B0604020202020204" charset="0"/>
                <a:cs typeface="Open Sans" panose="020B0604020202020204" charset="0"/>
              </a:rPr>
              <a:t>e </a:t>
            </a:r>
            <a:r>
              <a:rPr lang="pt-BR" sz="1400" b="1" dirty="0">
                <a:solidFill>
                  <a:srgbClr val="434343"/>
                </a:solidFill>
                <a:latin typeface="Open Sans" panose="020B0604020202020204" charset="0"/>
                <a:ea typeface="Open Sans" panose="020B0604020202020204" charset="0"/>
                <a:cs typeface="Open Sans" panose="020B0604020202020204" charset="0"/>
              </a:rPr>
              <a:t>ações preventivas </a:t>
            </a:r>
            <a:r>
              <a:rPr lang="pt-BR" sz="1400" dirty="0">
                <a:solidFill>
                  <a:srgbClr val="434343"/>
                </a:solidFill>
                <a:latin typeface="Open Sans" panose="020B0604020202020204" charset="0"/>
                <a:ea typeface="Open Sans" panose="020B0604020202020204" charset="0"/>
                <a:cs typeface="Open Sans" panose="020B0604020202020204" charset="0"/>
              </a:rPr>
              <a:t>para minimizar de forma proativa a contaminação ou possível intoxicação.</a:t>
            </a: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1030" name="Picture 6">
            <a:extLst>
              <a:ext uri="{FF2B5EF4-FFF2-40B4-BE49-F238E27FC236}">
                <a16:creationId xmlns:a16="http://schemas.microsoft.com/office/drawing/2014/main" id="{BE07A035-5C75-4793-B8E3-23775B1109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463"/>
          <a:stretch/>
        </p:blipFill>
        <p:spPr bwMode="auto">
          <a:xfrm>
            <a:off x="-331444" y="0"/>
            <a:ext cx="3851561" cy="686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16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pic>
        <p:nvPicPr>
          <p:cNvPr id="11266" name="Picture 2">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20" r="3145"/>
          <a:stretch/>
        </p:blipFill>
        <p:spPr bwMode="auto">
          <a:xfrm>
            <a:off x="8052" y="0"/>
            <a:ext cx="363874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2. </a:t>
            </a:r>
            <a:r>
              <a:rPr lang="en-US" dirty="0" err="1">
                <a:solidFill>
                  <a:srgbClr val="434343"/>
                </a:solidFill>
                <a:latin typeface="Open Sans" panose="020B0604020202020204" charset="0"/>
                <a:ea typeface="Open Sans" panose="020B0604020202020204" charset="0"/>
                <a:cs typeface="Open Sans" panose="020B0604020202020204" charset="0"/>
              </a:rPr>
              <a:t>Contextualização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Problema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4928103C-AFF7-4D07-8D73-5DFDC5F7CAE9}"/>
              </a:ext>
            </a:extLst>
          </p:cNvPr>
          <p:cNvSpPr/>
          <p:nvPr/>
        </p:nvSpPr>
        <p:spPr>
          <a:xfrm>
            <a:off x="3646800" y="1452000"/>
            <a:ext cx="7200000" cy="4832092"/>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setor de qualidade do laboratório XPTO acompanha um indicador de </a:t>
            </a:r>
            <a:r>
              <a:rPr lang="pt-BR" sz="1400" b="1" dirty="0">
                <a:solidFill>
                  <a:srgbClr val="434343"/>
                </a:solidFill>
                <a:latin typeface="Open Sans" panose="020B0604020202020204" charset="0"/>
                <a:ea typeface="Open Sans" panose="020B0604020202020204" charset="0"/>
                <a:cs typeface="Open Sans" panose="020B0604020202020204" charset="0"/>
              </a:rPr>
              <a:t>exposição a riscos de contaminação</a:t>
            </a:r>
            <a:r>
              <a:rPr lang="pt-BR" sz="1400" dirty="0">
                <a:solidFill>
                  <a:srgbClr val="434343"/>
                </a:solidFill>
                <a:latin typeface="Open Sans" panose="020B0604020202020204" charset="0"/>
                <a:ea typeface="Open Sans" panose="020B0604020202020204" charset="0"/>
                <a:cs typeface="Open Sans" panose="020B0604020202020204" charset="0"/>
              </a:rPr>
              <a:t> em </a:t>
            </a:r>
            <a:r>
              <a:rPr lang="pt-BR" sz="1400" b="1" dirty="0">
                <a:solidFill>
                  <a:srgbClr val="434343"/>
                </a:solidFill>
                <a:latin typeface="Open Sans" panose="020B0604020202020204" charset="0"/>
                <a:ea typeface="Open Sans" panose="020B0604020202020204" charset="0"/>
                <a:cs typeface="Open Sans" panose="020B0604020202020204" charset="0"/>
              </a:rPr>
              <a:t>áreas controladas</a:t>
            </a:r>
            <a:r>
              <a:rPr lang="pt-BR" sz="1400" dirty="0">
                <a:solidFill>
                  <a:srgbClr val="434343"/>
                </a:solidFill>
                <a:latin typeface="Open Sans" panose="020B0604020202020204" charset="0"/>
                <a:ea typeface="Open Sans" panose="020B0604020202020204" charset="0"/>
                <a:cs typeface="Open Sans" panose="020B0604020202020204" charset="0"/>
              </a:rPr>
              <a:t> e necessita de um sistema </a:t>
            </a:r>
            <a:r>
              <a:rPr lang="pt-BR" sz="1400" b="1" dirty="0">
                <a:solidFill>
                  <a:srgbClr val="434343"/>
                </a:solidFill>
                <a:latin typeface="Open Sans" panose="020B0604020202020204" charset="0"/>
                <a:ea typeface="Open Sans" panose="020B0604020202020204" charset="0"/>
                <a:cs typeface="Open Sans" panose="020B0604020202020204" charset="0"/>
              </a:rPr>
              <a:t>automático</a:t>
            </a:r>
            <a:r>
              <a:rPr lang="pt-BR" sz="1400" dirty="0">
                <a:solidFill>
                  <a:srgbClr val="434343"/>
                </a:solidFill>
                <a:latin typeface="Open Sans" panose="020B0604020202020204" charset="0"/>
                <a:ea typeface="Open Sans" panose="020B0604020202020204" charset="0"/>
                <a:cs typeface="Open Sans" panose="020B0604020202020204" charset="0"/>
              </a:rPr>
              <a:t> para </a:t>
            </a:r>
            <a:r>
              <a:rPr lang="pt-BR" sz="1400" b="1" dirty="0">
                <a:solidFill>
                  <a:srgbClr val="434343"/>
                </a:solidFill>
                <a:latin typeface="Open Sans" panose="020B0604020202020204" charset="0"/>
                <a:ea typeface="Open Sans" panose="020B0604020202020204" charset="0"/>
                <a:cs typeface="Open Sans" panose="020B0604020202020204" charset="0"/>
              </a:rPr>
              <a:t>controlar a conformidade </a:t>
            </a:r>
            <a:r>
              <a:rPr lang="pt-BR" sz="1400" dirty="0">
                <a:solidFill>
                  <a:srgbClr val="434343"/>
                </a:solidFill>
                <a:latin typeface="Open Sans" panose="020B0604020202020204" charset="0"/>
                <a:ea typeface="Open Sans" panose="020B0604020202020204" charset="0"/>
                <a:cs typeface="Open Sans" panose="020B0604020202020204" charset="0"/>
              </a:rPr>
              <a:t>com as devidas normas técnicas de segurança que garantem o credenciamento para alguns procedimentos.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Alguns procedimentos são muito sensíveis a contaminação externa ou também oferecem risco de contaminação biológica para quem manuseia, por isso existem normas internacionais para garantir a qualidade do processo e garantir também à integridade física dos técnicos e especialistas. Portanto, traçar estratégias de controle mais rígidas são fundamentais para maior credibilidade e para mitigar possíveis falhas humanas no processo.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Assim, a área de </a:t>
            </a:r>
            <a:r>
              <a:rPr lang="pt-BR" sz="1400" b="1" dirty="0">
                <a:solidFill>
                  <a:srgbClr val="434343"/>
                </a:solidFill>
                <a:latin typeface="Open Sans" panose="020B0604020202020204" charset="0"/>
                <a:ea typeface="Open Sans" panose="020B0604020202020204" charset="0"/>
                <a:cs typeface="Open Sans" panose="020B0604020202020204" charset="0"/>
              </a:rPr>
              <a:t>inovação</a:t>
            </a:r>
            <a:r>
              <a:rPr lang="pt-BR" sz="1400" dirty="0">
                <a:solidFill>
                  <a:srgbClr val="434343"/>
                </a:solidFill>
                <a:latin typeface="Open Sans" panose="020B0604020202020204" charset="0"/>
                <a:ea typeface="Open Sans" panose="020B0604020202020204" charset="0"/>
                <a:cs typeface="Open Sans" panose="020B0604020202020204" charset="0"/>
              </a:rPr>
              <a:t>, solicitou a </a:t>
            </a:r>
            <a:r>
              <a:rPr lang="pt-BR" sz="1400" b="1" dirty="0">
                <a:solidFill>
                  <a:srgbClr val="434343"/>
                </a:solidFill>
                <a:latin typeface="Open Sans" panose="020B0604020202020204" charset="0"/>
                <a:ea typeface="Open Sans" panose="020B0604020202020204" charset="0"/>
                <a:cs typeface="Open Sans" panose="020B0604020202020204" charset="0"/>
              </a:rPr>
              <a:t>construção de um modelo de inteligência artificial </a:t>
            </a:r>
            <a:r>
              <a:rPr lang="pt-BR" sz="1400" dirty="0">
                <a:solidFill>
                  <a:srgbClr val="434343"/>
                </a:solidFill>
                <a:latin typeface="Open Sans" panose="020B0604020202020204" charset="0"/>
                <a:ea typeface="Open Sans" panose="020B0604020202020204" charset="0"/>
                <a:cs typeface="Open Sans" panose="020B0604020202020204" charset="0"/>
              </a:rPr>
              <a:t>para o controle preliminar de não conformidades no uso e manuseio de máscaras de proteção respiratória, com o objetivo de </a:t>
            </a:r>
            <a:r>
              <a:rPr lang="pt-BR" sz="1400" b="1" dirty="0">
                <a:solidFill>
                  <a:srgbClr val="434343"/>
                </a:solidFill>
                <a:latin typeface="Open Sans" panose="020B0604020202020204" charset="0"/>
                <a:ea typeface="Open Sans" panose="020B0604020202020204" charset="0"/>
                <a:cs typeface="Open Sans" panose="020B0604020202020204" charset="0"/>
              </a:rPr>
              <a:t>identificar o uso adequado do EPI. </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en-US" sz="1400" dirty="0">
                <a:solidFill>
                  <a:srgbClr val="434343"/>
                </a:solidFill>
                <a:latin typeface="Open Sans" panose="020B0604020202020204" charset="0"/>
              </a:rPr>
              <a:t>Este </a:t>
            </a:r>
            <a:r>
              <a:rPr lang="en-US" sz="1400" dirty="0" err="1">
                <a:solidFill>
                  <a:srgbClr val="434343"/>
                </a:solidFill>
                <a:latin typeface="Open Sans" panose="020B0604020202020204" charset="0"/>
              </a:rPr>
              <a:t>projeto</a:t>
            </a:r>
            <a:r>
              <a:rPr lang="en-US" sz="1400" dirty="0">
                <a:solidFill>
                  <a:srgbClr val="434343"/>
                </a:solidFill>
                <a:latin typeface="Open Sans" panose="020B0604020202020204" charset="0"/>
              </a:rPr>
              <a:t> visa:</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Previnir</a:t>
            </a:r>
            <a:r>
              <a:rPr lang="en-US" sz="1400" dirty="0">
                <a:solidFill>
                  <a:srgbClr val="434343"/>
                </a:solidFill>
                <a:latin typeface="Open Sans" panose="020B0604020202020204" charset="0"/>
              </a:rPr>
              <a:t> o </a:t>
            </a:r>
            <a:r>
              <a:rPr lang="en-US" sz="1400" dirty="0" err="1">
                <a:solidFill>
                  <a:srgbClr val="434343"/>
                </a:solidFill>
                <a:latin typeface="Open Sans" panose="020B0604020202020204" charset="0"/>
              </a:rPr>
              <a:t>colaborador</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contaminações</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Evitar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eventuais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processos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trabalhistas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indenizações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perdas</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na</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produção</a:t>
            </a:r>
            <a:r>
              <a:rPr lang="en-US" sz="1400" dirty="0">
                <a:solidFill>
                  <a:srgbClr val="434343"/>
                </a:solidFill>
                <a:latin typeface="Open Sans" panose="020B0604020202020204" charset="0"/>
              </a:rPr>
              <a:t>; </a:t>
            </a:r>
          </a:p>
          <a:p>
            <a:pPr marL="285750" indent="-285750" algn="just">
              <a:buFont typeface="Arial" panose="020B0604020202020204" pitchFamily="34" charset="0"/>
              <a:buChar char="•"/>
            </a:pPr>
            <a:r>
              <a:rPr lang="en-US" sz="1400" b="1" dirty="0" err="1">
                <a:solidFill>
                  <a:srgbClr val="434343"/>
                </a:solidFill>
                <a:latin typeface="Open Sans" panose="020B0604020202020204" charset="0"/>
              </a:rPr>
              <a:t>Otimizar</a:t>
            </a:r>
            <a:r>
              <a:rPr lang="en-US" sz="1400" dirty="0">
                <a:solidFill>
                  <a:srgbClr val="434343"/>
                </a:solidFill>
                <a:latin typeface="Open Sans" panose="020B0604020202020204" charset="0"/>
              </a:rPr>
              <a:t> </a:t>
            </a:r>
            <a:r>
              <a:rPr lang="en-US" sz="1400" dirty="0" err="1">
                <a:solidFill>
                  <a:srgbClr val="434343"/>
                </a:solidFill>
                <a:latin typeface="Open Sans" panose="020B0604020202020204" charset="0"/>
              </a:rPr>
              <a:t>auditorias</a:t>
            </a:r>
            <a:r>
              <a:rPr lang="en-US" sz="1400" dirty="0">
                <a:solidFill>
                  <a:srgbClr val="434343"/>
                </a:solidFill>
                <a:latin typeface="Open Sans" panose="020B0604020202020204" charset="0"/>
              </a:rPr>
              <a:t> e </a:t>
            </a:r>
            <a:r>
              <a:rPr lang="en-US" sz="1400" dirty="0" err="1">
                <a:solidFill>
                  <a:srgbClr val="434343"/>
                </a:solidFill>
                <a:latin typeface="Open Sans" panose="020B0604020202020204" charset="0"/>
              </a:rPr>
              <a:t>controles</a:t>
            </a:r>
            <a:r>
              <a:rPr lang="en-US" sz="1400" dirty="0">
                <a:solidFill>
                  <a:srgbClr val="434343"/>
                </a:solidFill>
                <a:latin typeface="Open Sans" panose="020B0604020202020204" charset="0"/>
              </a:rPr>
              <a:t> de </a:t>
            </a:r>
            <a:r>
              <a:rPr lang="en-US" sz="1400" dirty="0" err="1">
                <a:solidFill>
                  <a:srgbClr val="434343"/>
                </a:solidFill>
                <a:latin typeface="Open Sans" panose="020B0604020202020204" charset="0"/>
              </a:rPr>
              <a:t>métricas</a:t>
            </a:r>
            <a:r>
              <a:rPr lang="en-US" sz="1400" dirty="0">
                <a:solidFill>
                  <a:srgbClr val="434343"/>
                </a:solidFill>
                <a:latin typeface="Open Sans" panose="020B0604020202020204" charset="0"/>
              </a:rPr>
              <a:t>.</a:t>
            </a:r>
            <a:endParaRPr lang="pt-BR" sz="1400" dirty="0">
              <a:solidFill>
                <a:srgbClr val="434343"/>
              </a:solidFill>
              <a:latin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spTree>
    <p:extLst>
      <p:ext uri="{BB962C8B-B14F-4D97-AF65-F5344CB8AC3E}">
        <p14:creationId xmlns:p14="http://schemas.microsoft.com/office/powerpoint/2010/main" val="229644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graphicFrame>
        <p:nvGraphicFramePr>
          <p:cNvPr id="2" name="Diagrama 1">
            <a:extLst>
              <a:ext uri="{FF2B5EF4-FFF2-40B4-BE49-F238E27FC236}">
                <a16:creationId xmlns:a16="http://schemas.microsoft.com/office/drawing/2014/main" id="{F36F2BE5-0198-4241-8590-FA76EEE99B0C}"/>
              </a:ext>
            </a:extLst>
          </p:cNvPr>
          <p:cNvGraphicFramePr/>
          <p:nvPr>
            <p:extLst>
              <p:ext uri="{D42A27DB-BD31-4B8C-83A1-F6EECF244321}">
                <p14:modId xmlns:p14="http://schemas.microsoft.com/office/powerpoint/2010/main" val="278759536"/>
              </p:ext>
            </p:extLst>
          </p:nvPr>
        </p:nvGraphicFramePr>
        <p:xfrm>
          <a:off x="387625" y="419378"/>
          <a:ext cx="9326217" cy="62730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935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531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 Base Original</a:t>
            </a:r>
          </a:p>
        </p:txBody>
      </p:sp>
      <p:sp>
        <p:nvSpPr>
          <p:cNvPr id="15" name="Fluxograma: Disco magnético 1">
            <a:extLst>
              <a:ext uri="{FF2B5EF4-FFF2-40B4-BE49-F238E27FC236}">
                <a16:creationId xmlns:a16="http://schemas.microsoft.com/office/drawing/2014/main" id="{D0AA237C-AFE2-401C-80E9-FE29C56A541E}"/>
              </a:ext>
            </a:extLst>
          </p:cNvPr>
          <p:cNvSpPr/>
          <p:nvPr/>
        </p:nvSpPr>
        <p:spPr>
          <a:xfrm>
            <a:off x="780400" y="1435756"/>
            <a:ext cx="1786205" cy="1815882"/>
          </a:xfrm>
          <a:prstGeom prst="flowChartMagneticDisk">
            <a:avLst/>
          </a:prstGeom>
          <a:solidFill>
            <a:srgbClr val="6ADBD9"/>
          </a:solid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b="1" dirty="0">
              <a:solidFill>
                <a:schemeClr val="bg1"/>
              </a:solidFill>
              <a:latin typeface="Open Sans" panose="020B0604020202020204"/>
            </a:endParaRPr>
          </a:p>
          <a:p>
            <a:pPr algn="ctr"/>
            <a:r>
              <a:rPr lang="pt-BR" b="1" dirty="0">
                <a:solidFill>
                  <a:schemeClr val="bg1"/>
                </a:solidFill>
                <a:latin typeface="Open Sans" panose="020B0604020202020204"/>
              </a:rPr>
              <a:t>1706</a:t>
            </a:r>
          </a:p>
          <a:p>
            <a:pPr algn="ctr"/>
            <a:r>
              <a:rPr lang="pt-BR" dirty="0">
                <a:solidFill>
                  <a:schemeClr val="bg1"/>
                </a:solidFill>
                <a:latin typeface="Open Sans" panose="020B0604020202020204"/>
              </a:rPr>
              <a:t>ARQUIVOS</a:t>
            </a:r>
            <a:endParaRPr lang="pt-BR" sz="1400" dirty="0">
              <a:solidFill>
                <a:schemeClr val="bg1"/>
              </a:solidFill>
              <a:latin typeface="Open Sans" panose="020B0604020202020204"/>
            </a:endParaRPr>
          </a:p>
        </p:txBody>
      </p:sp>
      <p:sp>
        <p:nvSpPr>
          <p:cNvPr id="27" name="CaixaDeTexto 18">
            <a:extLst>
              <a:ext uri="{FF2B5EF4-FFF2-40B4-BE49-F238E27FC236}">
                <a16:creationId xmlns:a16="http://schemas.microsoft.com/office/drawing/2014/main" id="{6B77B00B-46BE-4304-8854-F63C7AC6E6E4}"/>
              </a:ext>
            </a:extLst>
          </p:cNvPr>
          <p:cNvSpPr txBox="1"/>
          <p:nvPr/>
        </p:nvSpPr>
        <p:spPr>
          <a:xfrm>
            <a:off x="3134068" y="1165538"/>
            <a:ext cx="7533932" cy="246221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Visão da base</a:t>
            </a:r>
          </a:p>
          <a:p>
            <a:pPr marL="285750" indent="-285750">
              <a:buFont typeface="Arial" panose="020B0604020202020204" pitchFamily="34" charset="0"/>
              <a:buChar char="•"/>
            </a:pPr>
            <a:r>
              <a:rPr lang="pt-BR" sz="1400" dirty="0">
                <a:solidFill>
                  <a:srgbClr val="434343"/>
                </a:solidFill>
                <a:latin typeface="Open Sans" panose="020B0604020202020204"/>
              </a:rPr>
              <a:t>853 imagens RGB;</a:t>
            </a:r>
          </a:p>
          <a:p>
            <a:pPr marL="285750" indent="-285750">
              <a:buFont typeface="Arial" panose="020B0604020202020204" pitchFamily="34" charset="0"/>
              <a:buChar char="•"/>
            </a:pPr>
            <a:r>
              <a:rPr lang="pt-BR" sz="1400" dirty="0">
                <a:solidFill>
                  <a:srgbClr val="434343"/>
                </a:solidFill>
                <a:latin typeface="Open Sans" panose="020B0604020202020204"/>
              </a:rPr>
              <a:t>853 anotações. </a:t>
            </a:r>
          </a:p>
          <a:p>
            <a:endParaRPr lang="pt-BR" sz="1400" dirty="0">
              <a:solidFill>
                <a:srgbClr val="434343"/>
              </a:solidFill>
              <a:latin typeface="Open Sans" panose="020B0604020202020204"/>
            </a:endParaRPr>
          </a:p>
          <a:p>
            <a:r>
              <a:rPr lang="pt-BR" sz="1400" b="1" dirty="0">
                <a:solidFill>
                  <a:srgbClr val="434343"/>
                </a:solidFill>
                <a:latin typeface="Open Sans" panose="020B0604020202020204"/>
              </a:rPr>
              <a:t>Características das anotações</a:t>
            </a:r>
          </a:p>
          <a:p>
            <a:pPr marL="285750" indent="-285750">
              <a:buFont typeface="Arial" panose="020B0604020202020204" pitchFamily="34" charset="0"/>
              <a:buChar char="•"/>
            </a:pPr>
            <a:r>
              <a:rPr lang="pt-BR" sz="1400" dirty="0">
                <a:solidFill>
                  <a:srgbClr val="434343"/>
                </a:solidFill>
                <a:latin typeface="Open Sans" panose="020B0604020202020204"/>
              </a:rPr>
              <a:t>Informações do número de pessoas em cada imagem;</a:t>
            </a:r>
          </a:p>
          <a:p>
            <a:pPr marL="285750" indent="-285750">
              <a:buFont typeface="Arial" panose="020B0604020202020204" pitchFamily="34" charset="0"/>
              <a:buChar char="•"/>
            </a:pPr>
            <a:r>
              <a:rPr lang="pt-BR" sz="1400" dirty="0">
                <a:solidFill>
                  <a:srgbClr val="434343"/>
                </a:solidFill>
                <a:latin typeface="Open Sans" panose="020B0604020202020204"/>
              </a:rPr>
              <a:t>Coordenadas de cada rosto por imagem;</a:t>
            </a:r>
          </a:p>
          <a:p>
            <a:pPr marL="285750" indent="-285750">
              <a:buFont typeface="Arial" panose="020B0604020202020204" pitchFamily="34" charset="0"/>
              <a:buChar char="•"/>
            </a:pPr>
            <a:r>
              <a:rPr lang="pt-BR" sz="1400" dirty="0">
                <a:solidFill>
                  <a:srgbClr val="434343"/>
                </a:solidFill>
                <a:latin typeface="Open Sans" panose="020B0604020202020204"/>
              </a:rPr>
              <a:t>Classificação do uso adequado ou não da máscara.</a:t>
            </a:r>
          </a:p>
          <a:p>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a:p>
            <a:pPr marL="285750" indent="-285750">
              <a:buFont typeface="Arial" panose="020B0604020202020204" pitchFamily="34" charset="0"/>
              <a:buChar char="•"/>
            </a:pPr>
            <a:endParaRPr lang="pt-BR" sz="1400" dirty="0">
              <a:solidFill>
                <a:srgbClr val="434343"/>
              </a:solidFill>
              <a:latin typeface="Open Sans" panose="020B0604020202020204"/>
            </a:endParaRPr>
          </a:p>
        </p:txBody>
      </p:sp>
      <p:graphicFrame>
        <p:nvGraphicFramePr>
          <p:cNvPr id="13" name="Object 111">
            <a:extLst>
              <a:ext uri="{FF2B5EF4-FFF2-40B4-BE49-F238E27FC236}">
                <a16:creationId xmlns:a16="http://schemas.microsoft.com/office/drawing/2014/main" id="{17A0534F-9A3E-4962-AF78-68860BFE09EB}"/>
              </a:ext>
            </a:extLst>
          </p:cNvPr>
          <p:cNvGraphicFramePr>
            <a:graphicFrameLocks noChangeAspect="1"/>
          </p:cNvGraphicFramePr>
          <p:nvPr>
            <p:extLst>
              <p:ext uri="{D42A27DB-BD31-4B8C-83A1-F6EECF244321}">
                <p14:modId xmlns:p14="http://schemas.microsoft.com/office/powerpoint/2010/main" val="1805999311"/>
              </p:ext>
            </p:extLst>
          </p:nvPr>
        </p:nvGraphicFramePr>
        <p:xfrm>
          <a:off x="3134068" y="3117712"/>
          <a:ext cx="5414962" cy="1052512"/>
        </p:xfrm>
        <a:graphic>
          <a:graphicData uri="http://schemas.openxmlformats.org/presentationml/2006/ole">
            <mc:AlternateContent xmlns:mc="http://schemas.openxmlformats.org/markup-compatibility/2006">
              <mc:Choice xmlns:v="urn:schemas-microsoft-com:vml" Requires="v">
                <p:oleObj spid="_x0000_s4389" name="Worksheet" r:id="rId5" imgW="3775834" imgH="731331" progId="Excel.Sheet.8">
                  <p:embed/>
                </p:oleObj>
              </mc:Choice>
              <mc:Fallback>
                <p:oleObj name="Worksheet" r:id="rId5" imgW="3775834" imgH="731331" progId="Excel.Sheet.8">
                  <p:embed/>
                  <p:pic>
                    <p:nvPicPr>
                      <p:cNvPr id="29" name="Object 111">
                        <a:extLst>
                          <a:ext uri="{FF2B5EF4-FFF2-40B4-BE49-F238E27FC236}">
                            <a16:creationId xmlns:a16="http://schemas.microsoft.com/office/drawing/2014/main" id="{1095EE8E-9B52-46A6-AC23-323440B6A60C}"/>
                          </a:ext>
                        </a:extLst>
                      </p:cNvPr>
                      <p:cNvPicPr>
                        <a:picLocks noChangeAspect="1" noChangeArrowheads="1"/>
                      </p:cNvPicPr>
                      <p:nvPr/>
                    </p:nvPicPr>
                    <p:blipFill>
                      <a:blip r:embed="rId6"/>
                      <a:srcRect/>
                      <a:stretch>
                        <a:fillRect/>
                      </a:stretch>
                    </p:blipFill>
                    <p:spPr bwMode="auto">
                      <a:xfrm>
                        <a:off x="3134068" y="3117712"/>
                        <a:ext cx="54149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a:extLst>
              <a:ext uri="{FF2B5EF4-FFF2-40B4-BE49-F238E27FC236}">
                <a16:creationId xmlns:a16="http://schemas.microsoft.com/office/drawing/2014/main" id="{44730EAE-1731-4823-BA68-7AD567488F3D}"/>
              </a:ext>
            </a:extLst>
          </p:cNvPr>
          <p:cNvSpPr txBox="1"/>
          <p:nvPr/>
        </p:nvSpPr>
        <p:spPr>
          <a:xfrm>
            <a:off x="3178419" y="4000500"/>
            <a:ext cx="5719396" cy="307777"/>
          </a:xfrm>
          <a:prstGeom prst="rect">
            <a:avLst/>
          </a:prstGeom>
          <a:noFill/>
        </p:spPr>
        <p:txBody>
          <a:bodyPr wrap="square" rtlCol="0">
            <a:spAutoFit/>
          </a:bodyPr>
          <a:lstStyle/>
          <a:p>
            <a:r>
              <a:rPr lang="pt-BR" sz="1400" b="1" dirty="0"/>
              <a:t>Tabela 1. </a:t>
            </a:r>
            <a:r>
              <a:rPr lang="pt-BR" sz="1400" dirty="0"/>
              <a:t>Rostos identificados previamente pelo modelo. </a:t>
            </a:r>
          </a:p>
        </p:txBody>
      </p:sp>
    </p:spTree>
    <p:extLst>
      <p:ext uri="{BB962C8B-B14F-4D97-AF65-F5344CB8AC3E}">
        <p14:creationId xmlns:p14="http://schemas.microsoft.com/office/powerpoint/2010/main" val="37436523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7686</TotalTime>
  <Words>4199</Words>
  <Application>Microsoft Office PowerPoint</Application>
  <PresentationFormat>Widescreen</PresentationFormat>
  <Paragraphs>551</Paragraphs>
  <Slides>36</Slides>
  <Notes>1</Notes>
  <HiddenSlides>0</HiddenSlides>
  <MMClips>0</MMClips>
  <ScaleCrop>false</ScaleCrop>
  <HeadingPairs>
    <vt:vector size="8" baseType="variant">
      <vt:variant>
        <vt:lpstr>Fontes usadas</vt:lpstr>
      </vt:variant>
      <vt:variant>
        <vt:i4>6</vt:i4>
      </vt:variant>
      <vt:variant>
        <vt:lpstr>Tema</vt:lpstr>
      </vt:variant>
      <vt:variant>
        <vt:i4>3</vt:i4>
      </vt:variant>
      <vt:variant>
        <vt:lpstr>Servidores OLE inseridos</vt:lpstr>
      </vt:variant>
      <vt:variant>
        <vt:i4>1</vt:i4>
      </vt:variant>
      <vt:variant>
        <vt:lpstr>Títulos de slides</vt:lpstr>
      </vt:variant>
      <vt:variant>
        <vt:i4>36</vt:i4>
      </vt:variant>
    </vt:vector>
  </HeadingPairs>
  <TitlesOfParts>
    <vt:vector size="46" baseType="lpstr">
      <vt:lpstr>Arial</vt:lpstr>
      <vt:lpstr>Calibri</vt:lpstr>
      <vt:lpstr>Calibri Light</vt:lpstr>
      <vt:lpstr>Open sans</vt:lpstr>
      <vt:lpstr>Open sans</vt:lpstr>
      <vt:lpstr>Times New Roman</vt:lpstr>
      <vt:lpstr>Tema do Office</vt:lpstr>
      <vt:lpstr>Simple Light</vt:lpstr>
      <vt:lpstr>1_Tema do Office</vt:lpstr>
      <vt:lpstr>Worksheet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Wesley Patrick de Souza</cp:lastModifiedBy>
  <cp:revision>729</cp:revision>
  <dcterms:created xsi:type="dcterms:W3CDTF">2020-04-08T18:00:12Z</dcterms:created>
  <dcterms:modified xsi:type="dcterms:W3CDTF">2020-10-09T00:20:22Z</dcterms:modified>
</cp:coreProperties>
</file>